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6.xml" ContentType="application/vnd.openxmlformats-officedocument.presentationml.tags+xml"/>
  <Override PartName="/ppt/notesSlides/notesSlide22.xml" ContentType="application/vnd.openxmlformats-officedocument.presentationml.notesSlide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tags/tag38.xml" ContentType="application/vnd.openxmlformats-officedocument.presentationml.tags+xml"/>
  <Override PartName="/ppt/notesSlides/notesSlide24.xml" ContentType="application/vnd.openxmlformats-officedocument.presentationml.notesSlide+xml"/>
  <Override PartName="/ppt/tags/tag3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4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57" r:id="rId2"/>
    <p:sldId id="258" r:id="rId3"/>
    <p:sldId id="259" r:id="rId4"/>
    <p:sldId id="260" r:id="rId5"/>
    <p:sldId id="33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417" r:id="rId27"/>
    <p:sldId id="418" r:id="rId28"/>
    <p:sldId id="416" r:id="rId29"/>
    <p:sldId id="281" r:id="rId30"/>
    <p:sldId id="282" r:id="rId31"/>
    <p:sldId id="283" r:id="rId32"/>
    <p:sldId id="284" r:id="rId33"/>
    <p:sldId id="334" r:id="rId34"/>
    <p:sldId id="285" r:id="rId35"/>
    <p:sldId id="286" r:id="rId36"/>
    <p:sldId id="287" r:id="rId37"/>
    <p:sldId id="289" r:id="rId38"/>
    <p:sldId id="290" r:id="rId39"/>
    <p:sldId id="288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35" r:id="rId49"/>
    <p:sldId id="299" r:id="rId50"/>
    <p:sldId id="300" r:id="rId51"/>
    <p:sldId id="301" r:id="rId52"/>
    <p:sldId id="302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3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793"/>
  </p:normalViewPr>
  <p:slideViewPr>
    <p:cSldViewPr snapToGrid="0" snapToObjects="1">
      <p:cViewPr varScale="1">
        <p:scale>
          <a:sx n="87" d="100"/>
          <a:sy n="87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39D96-462D-1641-90D7-05C6E33ED03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06945-8C91-154A-9109-1A59533B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9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spcFirstLastPara="1" wrap="square" lIns="92950" tIns="46475" rIns="92950" bIns="46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0353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F24BA2C-3188-4457-A734-25099FA5224C}" type="slidenum">
              <a:rPr lang="en-US" sz="1100" b="1">
                <a:solidFill>
                  <a:srgbClr val="000000"/>
                </a:solidFill>
              </a:rPr>
              <a:pPr/>
              <a:t>14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1288" y="382588"/>
            <a:ext cx="9686926" cy="5449887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</p:spPr>
        <p:txBody>
          <a:bodyPr/>
          <a:lstStyle/>
          <a:p>
            <a:r>
              <a:rPr 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04466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172203-C127-44D3-8C71-78FF8E1BE0B3}" type="slidenum">
              <a:rPr lang="en-US" sz="1100" b="1">
                <a:solidFill>
                  <a:srgbClr val="000000"/>
                </a:solidFill>
              </a:rPr>
              <a:pPr/>
              <a:t>15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1288" y="382588"/>
            <a:ext cx="9686926" cy="5449887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</p:spPr>
        <p:txBody>
          <a:bodyPr/>
          <a:lstStyle/>
          <a:p>
            <a:r>
              <a:rPr 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741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996573-A7C5-4E44-B713-D7E79DB15D4F}" type="slidenum">
              <a:rPr lang="en-US" sz="1100" b="1">
                <a:solidFill>
                  <a:srgbClr val="000000"/>
                </a:solidFill>
              </a:rPr>
              <a:pPr/>
              <a:t>16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1288" y="382588"/>
            <a:ext cx="9686926" cy="5449887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</p:spPr>
        <p:txBody>
          <a:bodyPr/>
          <a:lstStyle/>
          <a:p>
            <a:r>
              <a:rPr 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865457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15316F1-D8E4-44B8-9B65-AC1B419EACDB}" type="slidenum">
              <a:rPr lang="en-US">
                <a:solidFill>
                  <a:srgbClr val="000000"/>
                </a:solidFill>
              </a:rPr>
              <a:pPr eaLnBrk="1" hangingPunct="1"/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9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6E9AE44-7160-4E68-BE9A-DE1333EE74B4}" type="slidenum">
              <a:rPr lang="en-US">
                <a:solidFill>
                  <a:srgbClr val="000000"/>
                </a:solidFill>
              </a:rPr>
              <a:pPr eaLnBrk="1" hangingPunct="1"/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11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413686E-5FC7-4A63-B3E1-5544D62A390C}" type="slidenum">
              <a:rPr lang="en-US">
                <a:solidFill>
                  <a:srgbClr val="000000"/>
                </a:solidFill>
              </a:rPr>
              <a:pPr eaLnBrk="1" hangingPunct="1"/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33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A647AD9F-9CB6-44DE-A54A-C85D8A88858A}" type="slidenum">
              <a:rPr 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4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181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D34CA384-B58F-45AB-AEF5-0D27BE17D89F}" type="slidenum">
              <a:rPr lang="en-US" sz="11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26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5800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C12AB2C7-8FAB-45DF-BEAC-1D68E5BFD284}" type="slidenum">
              <a:rPr lang="en-US" sz="11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28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8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3804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9A18498F-8116-4B7D-988C-76F6C59D8841}" type="slidenum">
              <a:rPr lang="en-US" sz="11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30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0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560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C43AC52E-0650-234E-87F2-7FDBDD45BA55}" type="slidenum">
              <a:rPr lang="en-US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6188075" y="0"/>
            <a:ext cx="16256000" cy="9144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06103" y="954062"/>
            <a:ext cx="2534478" cy="666906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Answer:  take lots of images, average them</a:t>
            </a:r>
          </a:p>
        </p:txBody>
      </p:sp>
    </p:spTree>
    <p:extLst>
      <p:ext uri="{BB962C8B-B14F-4D97-AF65-F5344CB8AC3E}">
        <p14:creationId xmlns:p14="http://schemas.microsoft.com/office/powerpoint/2010/main" val="605979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9ACB33AF-778E-4EC7-8677-D2F7CA7AA467}" type="slidenum">
              <a:rPr lang="en-US" sz="11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r>
              <a:rPr lang="en-US"/>
              <a:t>This is if we assume filter already flipped – will shift right if we flip the fitler first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83438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9ACB33AF-778E-4EC7-8677-D2F7CA7AA467}" type="slidenum">
              <a:rPr lang="en-US" sz="1100">
                <a:solidFill>
                  <a:srgbClr val="000000"/>
                </a:solidFill>
              </a:rPr>
              <a:pPr algn="r"/>
              <a:t>33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r>
              <a:rPr lang="en-US"/>
              <a:t>This is if we assume filter already flipped – will shift right if we flip the fitler first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737780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51462AFA-2D76-4CB6-8194-2154740C7E00}" type="slidenum">
              <a:rPr lang="en-US" sz="11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7334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580BD14-9865-4A62-9C88-3836404B9B7A}" type="slidenum">
              <a:rPr lang="en-US" sz="11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0742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D05CF74-CA28-4F40-A227-5DED81977557}" type="slidenum">
              <a:rPr lang="en-US" sz="11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596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9B6980EA-EB73-4447-82A9-A989E2504CD8}" type="slidenum">
              <a:rPr lang="en-US" sz="11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5340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 txBox="1">
            <a:spLocks noGrp="1" noChangeArrowheads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6A388753-3DB6-4BA8-B9F4-3B7F96BC360C}" type="slidenum">
              <a:rPr 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49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9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8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6CBE5B40-0A13-413E-A736-2361C524F73D}" type="slidenum">
              <a:rPr lang="en-US" sz="1100">
                <a:solidFill>
                  <a:srgbClr val="000000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246788D2-0DA6-4E14-ACA2-B3FE566C3BA6}" type="slidenum">
              <a:rPr lang="en-US" sz="1100">
                <a:solidFill>
                  <a:srgbClr val="000000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37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92FB08D-E690-4786-8B66-235954575C4D}" type="slidenum">
              <a:rPr lang="en-US">
                <a:solidFill>
                  <a:srgbClr val="000000"/>
                </a:solidFill>
              </a:rPr>
              <a:pPr eaLnBrk="1" hangingPunct="1"/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DB32B84-4A6F-4615-840F-EA60C50023A4}" type="slidenum">
              <a:rPr lang="en-US" sz="1100" b="1">
                <a:solidFill>
                  <a:srgbClr val="000000"/>
                </a:solidFill>
              </a:rPr>
              <a:pPr/>
              <a:t>7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074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A431E4C9-7195-4FC6-B031-912E8453E609}" type="slidenum">
              <a:rPr lang="en-US" sz="1100">
                <a:solidFill>
                  <a:srgbClr val="000000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04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7D8FF540-3EE8-46B1-B9F7-0E3F55F9A92E}" type="slidenum">
              <a:rPr lang="en-US" sz="1100">
                <a:solidFill>
                  <a:srgbClr val="000000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26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9978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20F4D33-B4A7-4E13-9D07-B7303CF05ECD}" type="slidenum">
              <a:rPr lang="en-US" sz="1200">
                <a:latin typeface="Calibri" panose="020F0502020204030204" pitchFamily="34" charset="0"/>
              </a:rPr>
              <a:pPr algn="r" eaLnBrk="1" hangingPunct="1"/>
              <a:t>48</a:t>
            </a:fld>
            <a:endParaRPr lang="en-US" sz="1200">
              <a:latin typeface="Calibri" panose="020F0502020204030204" pitchFamily="34" charset="0"/>
            </a:endParaRPr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40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A78780-8FA9-4C44-BE6F-1531048117F0}" type="slidenum">
              <a:rPr lang="en-US" smtClean="0">
                <a:solidFill>
                  <a:srgbClr val="000000"/>
                </a:solidFill>
              </a:rPr>
              <a:pPr/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978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9635ECDA-ADD1-4BF9-9E2E-5293E96F7802}" type="slidenum">
              <a:rPr lang="en-US" sz="1100">
                <a:solidFill>
                  <a:srgbClr val="000000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97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11894D25-BAAD-43DD-8133-47618C6932E9}" type="slidenum">
              <a:rPr lang="en-US" sz="1100">
                <a:solidFill>
                  <a:srgbClr val="000000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2625"/>
            <a:ext cx="6070600" cy="3414713"/>
          </a:xfrm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</p:spPr>
        <p:txBody>
          <a:bodyPr lIns="91427" tIns="45713" rIns="91427" bIns="45713"/>
          <a:lstStyle/>
          <a:p>
            <a:pPr>
              <a:spcBef>
                <a:spcPct val="0"/>
              </a:spcBef>
            </a:pPr>
            <a:r>
              <a:rPr lang="en-US"/>
              <a:t>f + a(f - f * g) = (1+a)f-af*g = f*((1+a)e-g)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0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7E365288-C36F-49B0-B2A3-878099EBA0B5}" type="slidenum">
              <a:rPr lang="en-US" sz="1100">
                <a:solidFill>
                  <a:srgbClr val="000000"/>
                </a:solidFill>
              </a:rPr>
              <a:pPr algn="r"/>
              <a:t>53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420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AD1CA8D2-8DBF-46C3-BBE7-BA8B93252DB9}" type="slidenum">
              <a:rPr lang="en-US" sz="1100">
                <a:solidFill>
                  <a:srgbClr val="000000"/>
                </a:solidFill>
              </a:rPr>
              <a:pPr algn="r"/>
              <a:t>54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357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920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39A1968-F70F-498C-B230-90E4101EF5CA}" type="slidenum">
              <a:rPr lang="en-US" sz="1100"/>
              <a:pPr algn="r" eaLnBrk="1" hangingPunct="1"/>
              <a:t>55</a:t>
            </a:fld>
            <a:endParaRPr lang="en-US" sz="1100"/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0200" y="673100"/>
            <a:ext cx="6138863" cy="3454400"/>
          </a:xfrm>
          <a:ln/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1338"/>
            <a:ext cx="5083175" cy="4130675"/>
          </a:xfrm>
          <a:noFill/>
        </p:spPr>
        <p:txBody>
          <a:bodyPr lIns="89881" tIns="44941" rIns="89881" bIns="44941"/>
          <a:lstStyle/>
          <a:p>
            <a:pPr eaLnBrk="1" hangingPunct="1"/>
            <a:r>
              <a:rPr lang="en-US"/>
              <a:t>Salt and pepper and impulse noise can be due to transmission errors (e.g., from deep space probe), dead CCD pixels, specks on lens</a:t>
            </a:r>
          </a:p>
        </p:txBody>
      </p:sp>
    </p:spTree>
    <p:extLst>
      <p:ext uri="{BB962C8B-B14F-4D97-AF65-F5344CB8AC3E}">
        <p14:creationId xmlns:p14="http://schemas.microsoft.com/office/powerpoint/2010/main" val="1699873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8734C2B-E2FE-4EAF-A136-10538F8A9A08}" type="slidenum">
              <a:rPr lang="en-US" sz="1100" b="1">
                <a:solidFill>
                  <a:srgbClr val="000000"/>
                </a:solidFill>
              </a:rPr>
              <a:pPr/>
              <a:t>8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1353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629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97530F7-C6AD-4BF2-B64D-7F83717078DF}" type="slidenum">
              <a:rPr lang="en-US" sz="1100"/>
              <a:pPr algn="r" eaLnBrk="1" hangingPunct="1"/>
              <a:t>57</a:t>
            </a:fld>
            <a:endParaRPr lang="en-US" sz="1100"/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07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D27D4248-EAA9-40CF-AD9B-72A7E348411F}" type="slidenum">
              <a:rPr lang="en-US" sz="1100"/>
              <a:pPr algn="r" eaLnBrk="1" hangingPunct="1"/>
              <a:t>58</a:t>
            </a:fld>
            <a:endParaRPr lang="en-US" sz="1100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7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C47CA91-427E-4107-9178-12B6AFA5D201}" type="slidenum">
              <a:rPr lang="en-US" sz="1100"/>
              <a:pPr algn="r" eaLnBrk="1" hangingPunct="1"/>
              <a:t>59</a:t>
            </a:fld>
            <a:endParaRPr lang="en-US" sz="1100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0200" y="673100"/>
            <a:ext cx="6138863" cy="3454400"/>
          </a:xfrm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1338"/>
            <a:ext cx="5083175" cy="4130675"/>
          </a:xfrm>
          <a:noFill/>
        </p:spPr>
        <p:txBody>
          <a:bodyPr lIns="89881" tIns="44941" rIns="89881" bIns="44941"/>
          <a:lstStyle/>
          <a:p>
            <a:pPr eaLnBrk="1" hangingPunct="1"/>
            <a:r>
              <a:rPr lang="en-US"/>
              <a:t>Linearity of median filter: try filter([0 0 0; 0 1 0; 0 0 0] + [1 1 1; 1 1 2; 2 2 2])</a:t>
            </a:r>
          </a:p>
        </p:txBody>
      </p:sp>
    </p:spTree>
    <p:extLst>
      <p:ext uri="{BB962C8B-B14F-4D97-AF65-F5344CB8AC3E}">
        <p14:creationId xmlns:p14="http://schemas.microsoft.com/office/powerpoint/2010/main" val="3889449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0D632919-484F-4F74-A5D8-EB0D2F087F39}" type="slidenum">
              <a:rPr lang="en-US" sz="1100"/>
              <a:pPr algn="r" eaLnBrk="1" hangingPunct="1"/>
              <a:t>60</a:t>
            </a:fld>
            <a:endParaRPr lang="en-US" sz="1100"/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126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79522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3263" indent="-2714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0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2888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5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ED50C3A-D3C3-415D-9FB5-732E6154DB93}" type="slidenum">
              <a:rPr lang="en-US" sz="1100"/>
              <a:pPr algn="r" eaLnBrk="1" hangingPunct="1"/>
              <a:t>62</a:t>
            </a:fld>
            <a:endParaRPr lang="en-US" sz="1100"/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1288" y="382588"/>
            <a:ext cx="9686926" cy="5449887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</p:spPr>
        <p:txBody>
          <a:bodyPr lIns="91427" tIns="45713" rIns="91427" bIns="45713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7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65BB1AD-F154-4B3F-AB90-BCCD94A8889C}" type="slidenum">
              <a:rPr lang="en-US" sz="1100" b="1">
                <a:solidFill>
                  <a:srgbClr val="000000"/>
                </a:solidFill>
              </a:rPr>
              <a:pPr/>
              <a:t>9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3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6029F3E-73A7-4685-B4E8-D9E100945111}" type="slidenum">
              <a:rPr lang="en-US" sz="1100" b="1">
                <a:solidFill>
                  <a:srgbClr val="000000"/>
                </a:solidFill>
              </a:rPr>
              <a:pPr/>
              <a:t>10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63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5065920-C274-43AC-A9B1-4B9D366EC333}" type="slidenum">
              <a:rPr lang="en-US" sz="1100" b="1">
                <a:solidFill>
                  <a:srgbClr val="000000"/>
                </a:solidFill>
              </a:rPr>
              <a:pPr/>
              <a:t>11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1288" y="382588"/>
            <a:ext cx="9686926" cy="5449887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</p:spPr>
        <p:txBody>
          <a:bodyPr/>
          <a:lstStyle/>
          <a:p>
            <a:r>
              <a:rPr 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141048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84E45D-0809-4FCD-97A1-99FCEE3E8E14}" type="slidenum">
              <a:rPr lang="en-US" sz="1100" b="1">
                <a:solidFill>
                  <a:srgbClr val="000000"/>
                </a:solidFill>
              </a:rPr>
              <a:pPr/>
              <a:t>12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1288" y="382588"/>
            <a:ext cx="9686926" cy="5449887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</p:spPr>
        <p:txBody>
          <a:bodyPr/>
          <a:lstStyle/>
          <a:p>
            <a:r>
              <a:rPr 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772852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CEF7A0A-8E8E-4A36-909D-46E8FB2588DB}" type="slidenum">
              <a:rPr lang="en-US" sz="1100" b="1">
                <a:solidFill>
                  <a:srgbClr val="000000"/>
                </a:solidFill>
              </a:rPr>
              <a:pPr/>
              <a:t>13</a:t>
            </a:fld>
            <a:endParaRPr lang="en-US" sz="1100" b="1">
              <a:solidFill>
                <a:srgbClr val="000000"/>
              </a:solidFill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11288" y="382588"/>
            <a:ext cx="9686926" cy="5449887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</p:spPr>
        <p:txBody>
          <a:bodyPr/>
          <a:lstStyle/>
          <a:p>
            <a:r>
              <a:rPr 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4285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93141F-DE4D-474A-8F24-09A92C4FF49E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FB887-F8C4-440F-AA63-462D42DE3B47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5897563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589756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B5A37-0651-4950-B56D-A97B6AB89674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53C727A-19FA-4BF0-97A8-EA61923A74CB}" type="datetime1">
              <a:rPr lang="en-US">
                <a:solidFill>
                  <a:srgbClr val="292934"/>
                </a:solidFill>
              </a:rPr>
              <a:pPr/>
              <a:t>2/22/22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98486-A2B1-4151-89C8-541A71DFDB7A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A8FCF-BE3B-4236-A7B6-D98BF6429173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880"/>
            </a:lvl1pPr>
            <a:lvl2pPr marL="548618" indent="0">
              <a:buNone/>
              <a:defRPr sz="2400"/>
            </a:lvl2pPr>
            <a:lvl3pPr marL="1097237" indent="0">
              <a:buNone/>
              <a:defRPr sz="2160"/>
            </a:lvl3pPr>
            <a:lvl4pPr marL="1645854" indent="0">
              <a:buNone/>
              <a:defRPr sz="1920"/>
            </a:lvl4pPr>
            <a:lvl5pPr marL="2194472" indent="0">
              <a:buNone/>
              <a:defRPr sz="1920"/>
            </a:lvl5pPr>
            <a:lvl6pPr marL="2743091" indent="0">
              <a:buNone/>
              <a:defRPr sz="1920"/>
            </a:lvl6pPr>
            <a:lvl7pPr marL="3291709" indent="0">
              <a:buNone/>
              <a:defRPr sz="1920"/>
            </a:lvl7pPr>
            <a:lvl8pPr marL="3840326" indent="0">
              <a:buNone/>
              <a:defRPr sz="1920"/>
            </a:lvl8pPr>
            <a:lvl9pPr marL="4388945" indent="0">
              <a:buNone/>
              <a:defRPr sz="192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7D2EAC-F2F9-4438-86B8-59BDD32FEC50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5384800" cy="5059363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384800" cy="5059363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4B7ED2-365F-4460-9954-64CCE8BBD73A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40322" y="1681163"/>
            <a:ext cx="5158316" cy="82391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18" indent="0">
              <a:buNone/>
              <a:defRPr sz="2400" b="1"/>
            </a:lvl2pPr>
            <a:lvl3pPr marL="1097237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9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40322" y="2505076"/>
            <a:ext cx="5158316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18" indent="0">
              <a:buNone/>
              <a:defRPr sz="2400" b="1"/>
            </a:lvl2pPr>
            <a:lvl3pPr marL="1097237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9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71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D1926-6A87-43ED-9C23-CC375DC60B7B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0DA496-3BAC-4162-8D3D-D5DC7D552BE8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C276E9-5E37-49A2-848E-88EBB0F11C8E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717" y="987427"/>
            <a:ext cx="6172200" cy="4873625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920"/>
            </a:lvl1pPr>
            <a:lvl2pPr marL="548618" indent="0">
              <a:buNone/>
              <a:defRPr sz="1680"/>
            </a:lvl2pPr>
            <a:lvl3pPr marL="1097237" indent="0">
              <a:buNone/>
              <a:defRPr sz="1440"/>
            </a:lvl3pPr>
            <a:lvl4pPr marL="1645854" indent="0">
              <a:buNone/>
              <a:defRPr sz="1200"/>
            </a:lvl4pPr>
            <a:lvl5pPr marL="2194472" indent="0">
              <a:buNone/>
              <a:defRPr sz="1200"/>
            </a:lvl5pPr>
            <a:lvl6pPr marL="2743091" indent="0">
              <a:buNone/>
              <a:defRPr sz="1200"/>
            </a:lvl6pPr>
            <a:lvl7pPr marL="3291709" indent="0">
              <a:buNone/>
              <a:defRPr sz="1200"/>
            </a:lvl7pPr>
            <a:lvl8pPr marL="3840326" indent="0">
              <a:buNone/>
              <a:defRPr sz="1200"/>
            </a:lvl8pPr>
            <a:lvl9pPr marL="4388945" indent="0">
              <a:buNone/>
              <a:defRPr sz="12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70D896-366C-4023-B2EC-31E1825E4290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40322" y="457200"/>
            <a:ext cx="3932767" cy="1600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717" y="987427"/>
            <a:ext cx="6172200" cy="4873625"/>
          </a:xfrm>
        </p:spPr>
        <p:txBody>
          <a:bodyPr/>
          <a:lstStyle>
            <a:lvl1pPr marL="0" indent="0">
              <a:buNone/>
              <a:defRPr sz="3840"/>
            </a:lvl1pPr>
            <a:lvl2pPr marL="548618" indent="0">
              <a:buNone/>
              <a:defRPr sz="3360"/>
            </a:lvl2pPr>
            <a:lvl3pPr marL="1097237" indent="0">
              <a:buNone/>
              <a:defRPr sz="2880"/>
            </a:lvl3pPr>
            <a:lvl4pPr marL="1645854" indent="0">
              <a:buNone/>
              <a:defRPr sz="2400"/>
            </a:lvl4pPr>
            <a:lvl5pPr marL="2194472" indent="0">
              <a:buNone/>
              <a:defRPr sz="2400"/>
            </a:lvl5pPr>
            <a:lvl6pPr marL="2743091" indent="0">
              <a:buNone/>
              <a:defRPr sz="2400"/>
            </a:lvl6pPr>
            <a:lvl7pPr marL="3291709" indent="0">
              <a:buNone/>
              <a:defRPr sz="2400"/>
            </a:lvl7pPr>
            <a:lvl8pPr marL="3840326" indent="0">
              <a:buNone/>
              <a:defRPr sz="2400"/>
            </a:lvl8pPr>
            <a:lvl9pPr marL="4388945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40322" y="2057400"/>
            <a:ext cx="3932767" cy="3811588"/>
          </a:xfrm>
        </p:spPr>
        <p:txBody>
          <a:bodyPr/>
          <a:lstStyle>
            <a:lvl1pPr marL="0" indent="0">
              <a:buNone/>
              <a:defRPr sz="1920"/>
            </a:lvl1pPr>
            <a:lvl2pPr marL="548618" indent="0">
              <a:buNone/>
              <a:defRPr sz="1680"/>
            </a:lvl2pPr>
            <a:lvl3pPr marL="1097237" indent="0">
              <a:buNone/>
              <a:defRPr sz="1440"/>
            </a:lvl3pPr>
            <a:lvl4pPr marL="1645854" indent="0">
              <a:buNone/>
              <a:defRPr sz="1200"/>
            </a:lvl4pPr>
            <a:lvl5pPr marL="2194472" indent="0">
              <a:buNone/>
              <a:defRPr sz="1200"/>
            </a:lvl5pPr>
            <a:lvl6pPr marL="2743091" indent="0">
              <a:buNone/>
              <a:defRPr sz="1200"/>
            </a:lvl6pPr>
            <a:lvl7pPr marL="3291709" indent="0">
              <a:buNone/>
              <a:defRPr sz="1200"/>
            </a:lvl7pPr>
            <a:lvl8pPr marL="3840326" indent="0">
              <a:buNone/>
              <a:defRPr sz="1200"/>
            </a:lvl8pPr>
            <a:lvl9pPr marL="4388945" indent="0">
              <a:buNone/>
              <a:defRPr sz="12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34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1CDBA9-70ED-492B-A40C-8EB09E0DE2E9}" type="slidenum">
              <a:rPr lang="en-US">
                <a:solidFill>
                  <a:srgbClr val="292934"/>
                </a:solidFill>
              </a:rPr>
              <a:pPr/>
              <a:t>‹#›</a:t>
            </a:fld>
            <a:endParaRPr lang="en-US">
              <a:solidFill>
                <a:srgbClr val="292934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98438"/>
            <a:ext cx="109728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10972800" cy="50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8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8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8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9197D4-DDEA-4881-9CF7-D017B4E2C338}" type="slidenum">
              <a:rPr lang="en-US">
                <a:solidFill>
                  <a:srgbClr val="292934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07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320" b="1" i="0" kern="1200">
          <a:solidFill>
            <a:schemeClr val="tx2">
              <a:lumMod val="75000"/>
            </a:schemeClr>
          </a:solidFill>
          <a:latin typeface="Helvetica Neue"/>
          <a:ea typeface="+mj-ea"/>
          <a:cs typeface="Helvetica Neue"/>
        </a:defRPr>
      </a:lvl1pPr>
      <a:lvl2pPr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548618"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1097237"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645854"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2194472" algn="l" rtl="0" fontAlgn="base">
        <a:spcBef>
          <a:spcPct val="0"/>
        </a:spcBef>
        <a:spcAft>
          <a:spcPct val="0"/>
        </a:spcAft>
        <a:defRPr sz="4320">
          <a:solidFill>
            <a:schemeClr val="accent2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411464" indent="-411464" algn="l" rtl="0" fontAlgn="base">
        <a:spcBef>
          <a:spcPct val="20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04" indent="-342886" algn="l" rtl="0" fontAlgn="base">
        <a:spcBef>
          <a:spcPct val="20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8" algn="l" rtl="0" fontAlgn="base">
        <a:spcBef>
          <a:spcPct val="20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8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0" indent="-274308" algn="l" rtl="0" fontAlgn="base">
        <a:spcBef>
          <a:spcPct val="20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8" algn="l" defTabSz="109723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8" algn="l" defTabSz="109723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8" algn="l" defTabSz="109723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3" indent="-274308" algn="l" defTabSz="109723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7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9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7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23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21.png"/><Relationship Id="rId5" Type="http://schemas.openxmlformats.org/officeDocument/2006/relationships/tags" Target="../tags/tag22.xml"/><Relationship Id="rId10" Type="http://schemas.openxmlformats.org/officeDocument/2006/relationships/image" Target="../media/image19.png"/><Relationship Id="rId4" Type="http://schemas.openxmlformats.org/officeDocument/2006/relationships/tags" Target="../tags/tag21.xm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0.xml"/><Relationship Id="rId7" Type="http://schemas.openxmlformats.org/officeDocument/2006/relationships/image" Target="../media/image3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31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4.xml"/><Relationship Id="rId7" Type="http://schemas.openxmlformats.org/officeDocument/2006/relationships/image" Target="../media/image2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9.png"/><Relationship Id="rId3" Type="http://schemas.openxmlformats.org/officeDocument/2006/relationships/tags" Target="../tags/tag41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47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43.xml"/><Relationship Id="rId10" Type="http://schemas.openxmlformats.org/officeDocument/2006/relationships/image" Target="../media/image23.png"/><Relationship Id="rId4" Type="http://schemas.openxmlformats.org/officeDocument/2006/relationships/tags" Target="../tags/tag42.xml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0.png"/><Relationship Id="rId4" Type="http://schemas.openxmlformats.org/officeDocument/2006/relationships/oleObject" Target="../embeddings/oleObject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46.xml"/><Relationship Id="rId7" Type="http://schemas.openxmlformats.org/officeDocument/2006/relationships/image" Target="../media/image66.png"/><Relationship Id="rId12" Type="http://schemas.openxmlformats.org/officeDocument/2006/relationships/image" Target="../media/image67.wmf"/><Relationship Id="rId2" Type="http://schemas.openxmlformats.org/officeDocument/2006/relationships/tags" Target="../tags/tag4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5.bin"/><Relationship Id="rId5" Type="http://schemas.openxmlformats.org/officeDocument/2006/relationships/notesSlide" Target="../notesSlides/notesSlide36.xml"/><Relationship Id="rId10" Type="http://schemas.openxmlformats.org/officeDocument/2006/relationships/image" Target="../media/image7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4.wmf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9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11.png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image" Target="../media/image9.png"/><Relationship Id="rId5" Type="http://schemas.openxmlformats.org/officeDocument/2006/relationships/tags" Target="../tags/tag4.xml"/><Relationship Id="rId10" Type="http://schemas.openxmlformats.org/officeDocument/2006/relationships/image" Target="../media/image8.wmf"/><Relationship Id="rId4" Type="http://schemas.openxmlformats.org/officeDocument/2006/relationships/tags" Target="../tags/tag3.xml"/><Relationship Id="rId9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2.jpeg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CC01-0322-434B-8E15-449680C2C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7777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EEBA73FD-C8D2-4122-AA36-917434BA9AF4}" type="slidenum">
              <a:rPr lang="en-US">
                <a:solidFill>
                  <a:srgbClr val="292934"/>
                </a:solidFill>
              </a:rPr>
              <a:pPr/>
              <a:t>10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Moving Average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Non-uniform weights [1, 4, 6, 4, 1] / 16</a:t>
            </a:r>
          </a:p>
        </p:txBody>
      </p:sp>
      <p:pic>
        <p:nvPicPr>
          <p:cNvPr id="24580" name="Picture 4" descr="smoothing-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13" y="3063241"/>
            <a:ext cx="4667250" cy="340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2" y="3063241"/>
            <a:ext cx="4667250" cy="340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9204964" y="7178042"/>
            <a:ext cx="2270173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176773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FA46090-6910-48F1-A2CC-6BB3C3EE4E2F}" type="slidenum">
              <a:rPr lang="en-US">
                <a:solidFill>
                  <a:srgbClr val="292934"/>
                </a:solidFill>
              </a:rPr>
              <a:pPr/>
              <a:t>11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5726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2" y="1234440"/>
            <a:ext cx="1832610" cy="55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6278880" y="2057402"/>
          <a:ext cx="4297680" cy="4114805"/>
        </p:xfrm>
        <a:graphic>
          <a:graphicData uri="http://schemas.openxmlformats.org/drawingml/2006/table">
            <a:tbl>
              <a:tblPr/>
              <a:tblGrid>
                <a:gridCol w="43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43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5850" name="Picture 27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1234440"/>
            <a:ext cx="164592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851" name="Rectangle 147"/>
          <p:cNvSpPr>
            <a:spLocks noChangeArrowheads="1"/>
          </p:cNvSpPr>
          <p:nvPr/>
        </p:nvSpPr>
        <p:spPr bwMode="auto">
          <a:xfrm>
            <a:off x="6736083" y="2423160"/>
            <a:ext cx="43815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975" name="Rectangle 146"/>
          <p:cNvSpPr>
            <a:spLocks noChangeArrowheads="1"/>
          </p:cNvSpPr>
          <p:nvPr/>
        </p:nvSpPr>
        <p:spPr bwMode="auto">
          <a:xfrm>
            <a:off x="1432560" y="2057400"/>
            <a:ext cx="1280160" cy="11887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sp>
        <p:nvSpPr>
          <p:cNvPr id="25976" name="Text Box 410"/>
          <p:cNvSpPr txBox="1">
            <a:spLocks noChangeArrowheads="1"/>
          </p:cNvSpPr>
          <p:nvPr/>
        </p:nvSpPr>
        <p:spPr bwMode="auto">
          <a:xfrm>
            <a:off x="9742172" y="7178042"/>
            <a:ext cx="172996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38186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A84B1B43-FD23-4E36-B233-1BC1062A1FA2}" type="slidenum">
              <a:rPr lang="en-US">
                <a:solidFill>
                  <a:srgbClr val="292934"/>
                </a:solidFill>
              </a:rPr>
              <a:pPr/>
              <a:t>12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6750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2" y="1234440"/>
            <a:ext cx="1832610" cy="55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6278880" y="2057402"/>
          <a:ext cx="4297680" cy="4114805"/>
        </p:xfrm>
        <a:graphic>
          <a:graphicData uri="http://schemas.openxmlformats.org/drawingml/2006/table">
            <a:tbl>
              <a:tblPr/>
              <a:tblGrid>
                <a:gridCol w="43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43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6874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1234440"/>
            <a:ext cx="164592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875" name="Rectangle 253"/>
          <p:cNvSpPr>
            <a:spLocks noChangeArrowheads="1"/>
          </p:cNvSpPr>
          <p:nvPr/>
        </p:nvSpPr>
        <p:spPr bwMode="auto">
          <a:xfrm>
            <a:off x="7101840" y="242316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999" name="Rectangle 127"/>
          <p:cNvSpPr>
            <a:spLocks noChangeArrowheads="1"/>
          </p:cNvSpPr>
          <p:nvPr/>
        </p:nvSpPr>
        <p:spPr bwMode="auto">
          <a:xfrm>
            <a:off x="1889760" y="2057400"/>
            <a:ext cx="1280160" cy="11887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sp>
        <p:nvSpPr>
          <p:cNvPr id="27000" name="Text Box 378"/>
          <p:cNvSpPr txBox="1">
            <a:spLocks noChangeArrowheads="1"/>
          </p:cNvSpPr>
          <p:nvPr/>
        </p:nvSpPr>
        <p:spPr bwMode="auto">
          <a:xfrm>
            <a:off x="9742172" y="7178042"/>
            <a:ext cx="172996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357763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D6A9BB72-B57E-4F46-A06F-63555F41529C}" type="slidenum">
              <a:rPr lang="en-US">
                <a:solidFill>
                  <a:srgbClr val="292934"/>
                </a:solidFill>
              </a:rPr>
              <a:pPr/>
              <a:t>13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7774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2" y="1234440"/>
            <a:ext cx="1832610" cy="55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6278880" y="2057402"/>
          <a:ext cx="4297680" cy="4114805"/>
        </p:xfrm>
        <a:graphic>
          <a:graphicData uri="http://schemas.openxmlformats.org/drawingml/2006/table">
            <a:tbl>
              <a:tblPr/>
              <a:tblGrid>
                <a:gridCol w="43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43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7898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1234440"/>
            <a:ext cx="164592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899" name="Rectangle 253"/>
          <p:cNvSpPr>
            <a:spLocks noChangeArrowheads="1"/>
          </p:cNvSpPr>
          <p:nvPr/>
        </p:nvSpPr>
        <p:spPr bwMode="auto">
          <a:xfrm>
            <a:off x="7559040" y="242316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023" name="Rectangle 127"/>
          <p:cNvSpPr>
            <a:spLocks noChangeArrowheads="1"/>
          </p:cNvSpPr>
          <p:nvPr/>
        </p:nvSpPr>
        <p:spPr bwMode="auto">
          <a:xfrm>
            <a:off x="2346960" y="2057400"/>
            <a:ext cx="1280160" cy="11887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sp>
        <p:nvSpPr>
          <p:cNvPr id="28024" name="Text Box 378"/>
          <p:cNvSpPr txBox="1">
            <a:spLocks noChangeArrowheads="1"/>
          </p:cNvSpPr>
          <p:nvPr/>
        </p:nvSpPr>
        <p:spPr bwMode="auto">
          <a:xfrm>
            <a:off x="9742172" y="7178042"/>
            <a:ext cx="172996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35428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8EDCA19A-8006-465E-9472-2880E4868ECD}" type="slidenum">
              <a:rPr lang="en-US">
                <a:solidFill>
                  <a:srgbClr val="292934"/>
                </a:solidFill>
              </a:rPr>
              <a:pPr/>
              <a:t>14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8798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2" y="1234440"/>
            <a:ext cx="1832610" cy="55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6278880" y="2057402"/>
          <a:ext cx="4297680" cy="4114805"/>
        </p:xfrm>
        <a:graphic>
          <a:graphicData uri="http://schemas.openxmlformats.org/drawingml/2006/table">
            <a:tbl>
              <a:tblPr/>
              <a:tblGrid>
                <a:gridCol w="43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43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8922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1234440"/>
            <a:ext cx="164592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23" name="Rectangle 253"/>
          <p:cNvSpPr>
            <a:spLocks noChangeArrowheads="1"/>
          </p:cNvSpPr>
          <p:nvPr/>
        </p:nvSpPr>
        <p:spPr bwMode="auto">
          <a:xfrm>
            <a:off x="8016240" y="242316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9047" name="Rectangle 127"/>
          <p:cNvSpPr>
            <a:spLocks noChangeArrowheads="1"/>
          </p:cNvSpPr>
          <p:nvPr/>
        </p:nvSpPr>
        <p:spPr bwMode="auto">
          <a:xfrm>
            <a:off x="2712720" y="2057400"/>
            <a:ext cx="1280160" cy="11887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sp>
        <p:nvSpPr>
          <p:cNvPr id="29048" name="Text Box 378"/>
          <p:cNvSpPr txBox="1">
            <a:spLocks noChangeArrowheads="1"/>
          </p:cNvSpPr>
          <p:nvPr/>
        </p:nvSpPr>
        <p:spPr bwMode="auto">
          <a:xfrm>
            <a:off x="9742172" y="7178042"/>
            <a:ext cx="172996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41651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1BA8D3D5-5BC5-423F-BC36-209389B29869}" type="slidenum">
              <a:rPr lang="en-US">
                <a:solidFill>
                  <a:srgbClr val="292934"/>
                </a:solidFill>
              </a:rPr>
              <a:pPr/>
              <a:t>15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6278880" y="2057402"/>
          <a:ext cx="4297680" cy="4114805"/>
        </p:xfrm>
        <a:graphic>
          <a:graphicData uri="http://schemas.openxmlformats.org/drawingml/2006/table">
            <a:tbl>
              <a:tblPr/>
              <a:tblGrid>
                <a:gridCol w="43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43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822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1234440"/>
            <a:ext cx="164592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823" name="Rectangle 253"/>
          <p:cNvSpPr>
            <a:spLocks noChangeArrowheads="1"/>
          </p:cNvSpPr>
          <p:nvPr/>
        </p:nvSpPr>
        <p:spPr bwMode="auto">
          <a:xfrm>
            <a:off x="8382000" y="242316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947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2" y="1234440"/>
            <a:ext cx="1832610" cy="55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48" name="Rectangle 127"/>
          <p:cNvSpPr>
            <a:spLocks noChangeArrowheads="1"/>
          </p:cNvSpPr>
          <p:nvPr/>
        </p:nvSpPr>
        <p:spPr bwMode="auto">
          <a:xfrm>
            <a:off x="3169920" y="2057400"/>
            <a:ext cx="1280160" cy="11887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sp>
        <p:nvSpPr>
          <p:cNvPr id="29949" name="Text Box 628"/>
          <p:cNvSpPr txBox="1">
            <a:spLocks noChangeArrowheads="1"/>
          </p:cNvSpPr>
          <p:nvPr/>
        </p:nvSpPr>
        <p:spPr bwMode="auto">
          <a:xfrm>
            <a:off x="9742172" y="7178042"/>
            <a:ext cx="172996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081983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4FF5C749-2489-43E9-B0E5-7678019D3D43}" type="slidenum">
              <a:rPr lang="en-US">
                <a:solidFill>
                  <a:srgbClr val="292934"/>
                </a:solidFill>
              </a:rPr>
              <a:pPr/>
              <a:t>16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1463041" y="2059307"/>
          <a:ext cx="4267200" cy="4109087"/>
        </p:xfrm>
        <a:graphic>
          <a:graphicData uri="http://schemas.openxmlformats.org/drawingml/2006/table">
            <a:tbl>
              <a:tblPr/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0846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2" y="1234440"/>
            <a:ext cx="1832610" cy="55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7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1234440"/>
            <a:ext cx="164592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6278880" y="2057400"/>
          <a:ext cx="4297682" cy="4114800"/>
        </p:xfrm>
        <a:graphic>
          <a:graphicData uri="http://schemas.openxmlformats.org/drawingml/2006/table">
            <a:tbl>
              <a:tblPr/>
              <a:tblGrid>
                <a:gridCol w="428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8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4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971" name="Text Box 419"/>
          <p:cNvSpPr txBox="1">
            <a:spLocks noChangeArrowheads="1"/>
          </p:cNvSpPr>
          <p:nvPr/>
        </p:nvSpPr>
        <p:spPr bwMode="auto">
          <a:xfrm>
            <a:off x="9742172" y="7178042"/>
            <a:ext cx="172996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72435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133F30B-2014-408F-AC83-F1BFEBBD3B42}" type="slidenum">
              <a:rPr lang="en-US">
                <a:solidFill>
                  <a:srgbClr val="292934"/>
                </a:solidFill>
              </a:rPr>
              <a:pPr/>
              <a:t>17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929640" y="-19595"/>
            <a:ext cx="9326880" cy="950767"/>
          </a:xfrm>
        </p:spPr>
        <p:txBody>
          <a:bodyPr/>
          <a:lstStyle/>
          <a:p>
            <a:r>
              <a:rPr lang="en-US" sz="3840"/>
              <a:t>Averaging filter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701040" y="668656"/>
            <a:ext cx="10789920" cy="4937760"/>
          </a:xfrm>
        </p:spPr>
        <p:txBody>
          <a:bodyPr/>
          <a:lstStyle/>
          <a:p>
            <a:r>
              <a:rPr lang="en-US" sz="2880"/>
              <a:t>What values belong in the kernel </a:t>
            </a:r>
            <a:r>
              <a:rPr lang="en-US" sz="2880" i="1"/>
              <a:t>H</a:t>
            </a:r>
            <a:r>
              <a:rPr lang="en-US" sz="2880"/>
              <a:t> for the moving average example?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8063866" y="2468880"/>
          <a:ext cx="3289948" cy="3023235"/>
        </p:xfrm>
        <a:graphic>
          <a:graphicData uri="http://schemas.openxmlformats.org/drawingml/2006/table">
            <a:tbl>
              <a:tblPr/>
              <a:tblGrid>
                <a:gridCol w="329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9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9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9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95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26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37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99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58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0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99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20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20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20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20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54876" marB="5487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3919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608" y="1939290"/>
            <a:ext cx="1297304" cy="43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20" name="Rectangle 253"/>
          <p:cNvSpPr>
            <a:spLocks noChangeArrowheads="1"/>
          </p:cNvSpPr>
          <p:nvPr/>
        </p:nvSpPr>
        <p:spPr bwMode="auto">
          <a:xfrm>
            <a:off x="9645016" y="2684146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969649" y="2377444"/>
          <a:ext cx="3768100" cy="3061343"/>
        </p:xfrm>
        <a:graphic>
          <a:graphicData uri="http://schemas.openxmlformats.org/drawingml/2006/table">
            <a:tbl>
              <a:tblPr/>
              <a:tblGrid>
                <a:gridCol w="376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6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6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9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16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68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37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55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7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7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4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75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7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7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55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7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54864" marB="5486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4044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39" y="1922149"/>
            <a:ext cx="1358264" cy="40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045" name="Rectangle 127"/>
          <p:cNvSpPr>
            <a:spLocks noChangeArrowheads="1"/>
          </p:cNvSpPr>
          <p:nvPr/>
        </p:nvSpPr>
        <p:spPr bwMode="auto">
          <a:xfrm>
            <a:off x="2503170" y="2344943"/>
            <a:ext cx="1097280" cy="96393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880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94960" y="2596517"/>
            <a:ext cx="2103120" cy="1767840"/>
            <a:chOff x="3799" y="2064"/>
            <a:chExt cx="1433" cy="1136"/>
          </a:xfrm>
        </p:grpSpPr>
        <p:grpSp>
          <p:nvGrpSpPr>
            <p:cNvPr id="3405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0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88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40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88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40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88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40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88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40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88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40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88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40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88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40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88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40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88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40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0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0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0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0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0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0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0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4053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5593081" y="4514853"/>
            <a:ext cx="182614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80">
                <a:solidFill>
                  <a:srgbClr val="000000"/>
                </a:solidFill>
              </a:rPr>
              <a:t>“box filter”</a:t>
            </a:r>
          </a:p>
        </p:txBody>
      </p:sp>
      <p:pic>
        <p:nvPicPr>
          <p:cNvPr id="34048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49" y="6233161"/>
            <a:ext cx="2716530" cy="42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049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41" y="1939294"/>
            <a:ext cx="1198246" cy="37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050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6" t="10376" r="17741" b="-3758"/>
          <a:stretch>
            <a:fillRect/>
          </a:stretch>
        </p:blipFill>
        <p:spPr bwMode="auto">
          <a:xfrm>
            <a:off x="4737735" y="1939293"/>
            <a:ext cx="481966" cy="39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358893" y="3105151"/>
            <a:ext cx="19716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800">
                <a:solidFill>
                  <a:srgbClr val="29293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539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Linear, shift-invariant filters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777240"/>
            <a:ext cx="10149840" cy="5975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6519070"/>
            <a:ext cx="199285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292934"/>
                </a:solidFill>
                <a:latin typeface="Arial" panose="020B0604020202020204" pitchFamily="34" charset="0"/>
              </a:rPr>
              <a:t>Slide by S. </a:t>
            </a:r>
            <a:r>
              <a:rPr lang="en-US" sz="1440" dirty="0" err="1">
                <a:solidFill>
                  <a:srgbClr val="292934"/>
                </a:solidFill>
                <a:latin typeface="Arial" panose="020B0604020202020204" pitchFamily="34" charset="0"/>
              </a:rPr>
              <a:t>Marschner</a:t>
            </a:r>
            <a:endParaRPr lang="en-US" sz="144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143000"/>
            <a:ext cx="9235440" cy="3772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519070"/>
            <a:ext cx="199285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292934"/>
                </a:solidFill>
                <a:latin typeface="Arial" panose="020B0604020202020204" pitchFamily="34" charset="0"/>
              </a:rPr>
              <a:t>Slide by S. </a:t>
            </a:r>
            <a:r>
              <a:rPr lang="en-US" sz="1440" dirty="0" err="1">
                <a:solidFill>
                  <a:srgbClr val="292934"/>
                </a:solidFill>
                <a:latin typeface="Arial" panose="020B0604020202020204" pitchFamily="34" charset="0"/>
              </a:rPr>
              <a:t>Marschner</a:t>
            </a:r>
            <a:endParaRPr lang="en-US" sz="144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45720"/>
            <a:ext cx="9875520" cy="715963"/>
          </a:xfrm>
        </p:spPr>
        <p:txBody>
          <a:bodyPr/>
          <a:lstStyle/>
          <a:p>
            <a:r>
              <a:rPr lang="en-US" dirty="0"/>
              <a:t>Image Filtering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777241"/>
            <a:ext cx="10789920" cy="612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5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906820"/>
            <a:ext cx="9418320" cy="5782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6519070"/>
            <a:ext cx="199285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292934"/>
                </a:solidFill>
                <a:latin typeface="Arial" panose="020B0604020202020204" pitchFamily="34" charset="0"/>
              </a:rPr>
              <a:t>Slide by S. </a:t>
            </a:r>
            <a:r>
              <a:rPr lang="en-US" sz="1440" dirty="0" err="1">
                <a:solidFill>
                  <a:srgbClr val="292934"/>
                </a:solidFill>
                <a:latin typeface="Arial" panose="020B0604020202020204" pitchFamily="34" charset="0"/>
              </a:rPr>
              <a:t>Marschner</a:t>
            </a:r>
            <a:endParaRPr lang="en-US" sz="144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765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 charset="0"/>
              </a:rPr>
              <a:t>Convolution</a:t>
            </a:r>
            <a:endParaRPr lang="de-CH">
              <a:latin typeface="Trebuchet MS" charset="0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rebuchet MS" charset="0"/>
              </a:rPr>
              <a:t>Convolution: </a:t>
            </a:r>
          </a:p>
          <a:p>
            <a:pPr lvl="1"/>
            <a:r>
              <a:rPr lang="en-US" sz="2400" dirty="0">
                <a:latin typeface="Trebuchet MS" charset="0"/>
              </a:rPr>
              <a:t>Flip the filter in both dimensions (bottom to top, right to left)</a:t>
            </a:r>
          </a:p>
        </p:txBody>
      </p:sp>
      <p:pic>
        <p:nvPicPr>
          <p:cNvPr id="30725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3" y="2059596"/>
            <a:ext cx="6111875" cy="91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3812196"/>
            <a:ext cx="187166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60839" y="4651987"/>
            <a:ext cx="18256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292934"/>
                </a:solidFill>
              </a:rPr>
              <a:t>Notation for convolution operator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4506913" y="4377348"/>
            <a:ext cx="474662" cy="1588"/>
          </a:xfrm>
          <a:prstGeom prst="straightConnector1">
            <a:avLst/>
          </a:prstGeom>
          <a:noFill/>
          <a:ln w="9525">
            <a:solidFill>
              <a:srgbClr val="4F81BD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7666120" y="3608994"/>
            <a:ext cx="2128680" cy="2087542"/>
            <a:chOff x="6142137" y="4174507"/>
            <a:chExt cx="2128066" cy="2087381"/>
          </a:xfrm>
        </p:grpSpPr>
        <p:grpSp>
          <p:nvGrpSpPr>
            <p:cNvPr id="30748" name="Group 15"/>
            <p:cNvGrpSpPr>
              <a:grpSpLocks/>
            </p:cNvGrpSpPr>
            <p:nvPr/>
          </p:nvGrpSpPr>
          <p:grpSpPr bwMode="auto">
            <a:xfrm>
              <a:off x="6215063" y="4195763"/>
              <a:ext cx="1971675" cy="2044700"/>
              <a:chOff x="6470676" y="4195773"/>
              <a:chExt cx="1971702" cy="2044728"/>
            </a:xfrm>
          </p:grpSpPr>
          <p:sp>
            <p:nvSpPr>
              <p:cNvPr id="30751" name="Rectangle 10"/>
              <p:cNvSpPr>
                <a:spLocks noChangeArrowheads="1"/>
              </p:cNvSpPr>
              <p:nvPr/>
            </p:nvSpPr>
            <p:spPr bwMode="auto">
              <a:xfrm>
                <a:off x="6470676" y="4195773"/>
                <a:ext cx="1971702" cy="2044728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216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0752" name="TextBox 13"/>
              <p:cNvSpPr txBox="1">
                <a:spLocks noChangeArrowheads="1"/>
              </p:cNvSpPr>
              <p:nvPr/>
            </p:nvSpPr>
            <p:spPr bwMode="auto">
              <a:xfrm>
                <a:off x="7000113" y="4925746"/>
                <a:ext cx="912826" cy="584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b="0" i="1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F</a:t>
                </a:r>
              </a:p>
            </p:txBody>
          </p:sp>
        </p:grpSp>
        <p:sp>
          <p:nvSpPr>
            <p:cNvPr id="30749" name="TextBox 15"/>
            <p:cNvSpPr txBox="1">
              <a:spLocks noChangeArrowheads="1"/>
            </p:cNvSpPr>
            <p:nvPr/>
          </p:nvSpPr>
          <p:spPr bwMode="auto">
            <a:xfrm>
              <a:off x="6142137" y="4174507"/>
              <a:ext cx="532364" cy="276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(0,0)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30750" name="TextBox 16"/>
            <p:cNvSpPr txBox="1">
              <a:spLocks noChangeArrowheads="1"/>
            </p:cNvSpPr>
            <p:nvPr/>
          </p:nvSpPr>
          <p:spPr bwMode="auto">
            <a:xfrm>
              <a:off x="7712198" y="5984910"/>
              <a:ext cx="558005" cy="276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(N,N)</a:t>
              </a:r>
              <a:endParaRPr lang="de-CH" sz="1200">
                <a:solidFill>
                  <a:srgbClr val="F3F2DC"/>
                </a:solidFill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629393" y="3611879"/>
            <a:ext cx="946123" cy="860675"/>
            <a:chOff x="5105317" y="4159260"/>
            <a:chExt cx="946034" cy="861457"/>
          </a:xfrm>
        </p:grpSpPr>
        <p:grpSp>
          <p:nvGrpSpPr>
            <p:cNvPr id="30741" name="Group 14"/>
            <p:cNvGrpSpPr>
              <a:grpSpLocks/>
            </p:cNvGrpSpPr>
            <p:nvPr/>
          </p:nvGrpSpPr>
          <p:grpSpPr bwMode="auto">
            <a:xfrm>
              <a:off x="5192713" y="4195763"/>
              <a:ext cx="796927" cy="760412"/>
              <a:chOff x="5192719" y="4195773"/>
              <a:chExt cx="796938" cy="760425"/>
            </a:xfrm>
          </p:grpSpPr>
          <p:sp>
            <p:nvSpPr>
              <p:cNvPr id="30746" name="Rectangle 11"/>
              <p:cNvSpPr>
                <a:spLocks noChangeArrowheads="1"/>
              </p:cNvSpPr>
              <p:nvPr/>
            </p:nvSpPr>
            <p:spPr bwMode="auto">
              <a:xfrm>
                <a:off x="5192719" y="4195773"/>
                <a:ext cx="796938" cy="760425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216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0747" name="TextBox 12"/>
              <p:cNvSpPr txBox="1">
                <a:spLocks noChangeArrowheads="1"/>
              </p:cNvSpPr>
              <p:nvPr/>
            </p:nvSpPr>
            <p:spPr bwMode="auto">
              <a:xfrm>
                <a:off x="5372101" y="4314371"/>
                <a:ext cx="438173" cy="523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b="0" i="1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H</a:t>
                </a:r>
              </a:p>
            </p:txBody>
          </p:sp>
        </p:grpSp>
        <p:sp>
          <p:nvSpPr>
            <p:cNvPr id="30742" name="TextBox 17"/>
            <p:cNvSpPr txBox="1">
              <a:spLocks noChangeArrowheads="1"/>
            </p:cNvSpPr>
            <p:nvPr/>
          </p:nvSpPr>
          <p:spPr bwMode="auto">
            <a:xfrm>
              <a:off x="5776943" y="4743466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4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30743" name="TextBox 18"/>
            <p:cNvSpPr txBox="1">
              <a:spLocks noChangeArrowheads="1"/>
            </p:cNvSpPr>
            <p:nvPr/>
          </p:nvSpPr>
          <p:spPr bwMode="auto">
            <a:xfrm>
              <a:off x="5105317" y="4159260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1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30744" name="TextBox 19"/>
            <p:cNvSpPr txBox="1">
              <a:spLocks noChangeArrowheads="1"/>
            </p:cNvSpPr>
            <p:nvPr/>
          </p:nvSpPr>
          <p:spPr bwMode="auto">
            <a:xfrm>
              <a:off x="5776942" y="4159260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2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30745" name="TextBox 20"/>
            <p:cNvSpPr txBox="1">
              <a:spLocks noChangeArrowheads="1"/>
            </p:cNvSpPr>
            <p:nvPr/>
          </p:nvSpPr>
          <p:spPr bwMode="auto">
            <a:xfrm>
              <a:off x="5105317" y="4743466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3</a:t>
              </a:r>
              <a:endParaRPr lang="de-CH" sz="1200">
                <a:solidFill>
                  <a:srgbClr val="F3F2DC"/>
                </a:solidFill>
              </a:endParaRPr>
            </a:p>
          </p:txBody>
        </p:sp>
      </p:grpSp>
      <p:grpSp>
        <p:nvGrpSpPr>
          <p:cNvPr id="9" name="Group 30"/>
          <p:cNvGrpSpPr>
            <a:grpSpLocks/>
          </p:cNvGrpSpPr>
          <p:nvPr/>
        </p:nvGrpSpPr>
        <p:grpSpPr bwMode="auto">
          <a:xfrm rot="10800000">
            <a:off x="6650068" y="3572369"/>
            <a:ext cx="946124" cy="860678"/>
            <a:chOff x="5105318" y="4159132"/>
            <a:chExt cx="946035" cy="861461"/>
          </a:xfrm>
        </p:grpSpPr>
        <p:grpSp>
          <p:nvGrpSpPr>
            <p:cNvPr id="30734" name="Group 14"/>
            <p:cNvGrpSpPr>
              <a:grpSpLocks/>
            </p:cNvGrpSpPr>
            <p:nvPr/>
          </p:nvGrpSpPr>
          <p:grpSpPr bwMode="auto">
            <a:xfrm>
              <a:off x="5192713" y="4195763"/>
              <a:ext cx="796927" cy="760412"/>
              <a:chOff x="5192719" y="4195773"/>
              <a:chExt cx="796938" cy="760425"/>
            </a:xfrm>
          </p:grpSpPr>
          <p:sp>
            <p:nvSpPr>
              <p:cNvPr id="30739" name="Rectangle 11"/>
              <p:cNvSpPr>
                <a:spLocks noChangeArrowheads="1"/>
              </p:cNvSpPr>
              <p:nvPr/>
            </p:nvSpPr>
            <p:spPr bwMode="auto">
              <a:xfrm>
                <a:off x="5192719" y="4195773"/>
                <a:ext cx="796938" cy="760425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216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0740" name="TextBox 12"/>
              <p:cNvSpPr txBox="1">
                <a:spLocks noChangeArrowheads="1"/>
              </p:cNvSpPr>
              <p:nvPr/>
            </p:nvSpPr>
            <p:spPr bwMode="auto">
              <a:xfrm>
                <a:off x="5372099" y="4314134"/>
                <a:ext cx="438173" cy="523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b="0" i="1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H</a:t>
                </a:r>
              </a:p>
            </p:txBody>
          </p:sp>
        </p:grpSp>
        <p:sp>
          <p:nvSpPr>
            <p:cNvPr id="30735" name="TextBox 32"/>
            <p:cNvSpPr txBox="1">
              <a:spLocks noChangeArrowheads="1"/>
            </p:cNvSpPr>
            <p:nvPr/>
          </p:nvSpPr>
          <p:spPr bwMode="auto">
            <a:xfrm>
              <a:off x="5776943" y="4743342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4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30736" name="TextBox 33"/>
            <p:cNvSpPr txBox="1">
              <a:spLocks noChangeArrowheads="1"/>
            </p:cNvSpPr>
            <p:nvPr/>
          </p:nvSpPr>
          <p:spPr bwMode="auto">
            <a:xfrm>
              <a:off x="5105319" y="4159132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1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30737" name="TextBox 34"/>
            <p:cNvSpPr txBox="1">
              <a:spLocks noChangeArrowheads="1"/>
            </p:cNvSpPr>
            <p:nvPr/>
          </p:nvSpPr>
          <p:spPr bwMode="auto">
            <a:xfrm>
              <a:off x="5776945" y="4159133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2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30738" name="TextBox 35"/>
            <p:cNvSpPr txBox="1">
              <a:spLocks noChangeArrowheads="1"/>
            </p:cNvSpPr>
            <p:nvPr/>
          </p:nvSpPr>
          <p:spPr bwMode="auto">
            <a:xfrm>
              <a:off x="5105318" y="4743342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3</a:t>
              </a:r>
              <a:endParaRPr lang="de-CH" sz="1200">
                <a:solidFill>
                  <a:srgbClr val="F3F2DC"/>
                </a:solidFill>
              </a:endParaRPr>
            </a:p>
          </p:txBody>
        </p:sp>
      </p:grpSp>
      <p:sp>
        <p:nvSpPr>
          <p:cNvPr id="30732" name="TextBox 19"/>
          <p:cNvSpPr txBox="1">
            <a:spLocks noChangeArrowheads="1"/>
          </p:cNvSpPr>
          <p:nvPr/>
        </p:nvSpPr>
        <p:spPr bwMode="auto">
          <a:xfrm>
            <a:off x="596537" y="6574576"/>
            <a:ext cx="25683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0" dirty="0">
                <a:solidFill>
                  <a:srgbClr val="292934"/>
                </a:solidFill>
              </a:rPr>
              <a:t>Slide credit: Kristen </a:t>
            </a:r>
            <a:r>
              <a:rPr lang="en-US" sz="1400" b="0" dirty="0" err="1">
                <a:solidFill>
                  <a:srgbClr val="292934"/>
                </a:solidFill>
              </a:rPr>
              <a:t>Grauman</a:t>
            </a:r>
            <a:endParaRPr lang="de-CH" sz="1400" b="0" dirty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56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-3.7037E-6 L 0.06875 -0.05601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8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3 0.24167 L 0.28073 0.22315 L 0.06753 0.2051 L 0.28073 0.18635 L 0.06753 0.16713 L 0.28073 0.14931 L 0.06805 0.13033 L 0.28073 0.11204 L 0.06805 0.09306 L 0.28055 0.07431 L 0.06753 0.05602 L 0.28073 0.03704 L 0.06753 0.01922 L 0.28073 -3.7037E-6 L 0.06753 -0.01875 L 0.28073 -0.0368 L 0.06753 -0.05625 " pathEditMode="relative" rAng="16200000" ptsTypes="FFFFFFFFFFFFFFFFF">
                                      <p:cBhvr>
                                        <p:cTn id="34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0" y="-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75 0.24329 L 0.28541 0.24329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filtering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336295FB-A3C6-48B7-A508-A743A51EDC95}" type="slidenum">
              <a:rPr lang="en-US">
                <a:solidFill>
                  <a:srgbClr val="292934"/>
                </a:solidFill>
              </a:rPr>
              <a:pPr/>
              <a:t>22</a:t>
            </a:fld>
            <a:endParaRPr lang="en-US">
              <a:solidFill>
                <a:srgbClr val="292934"/>
              </a:solidFill>
            </a:endParaRPr>
          </a:p>
        </p:txBody>
      </p:sp>
      <p:pic>
        <p:nvPicPr>
          <p:cNvPr id="32771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201738"/>
            <a:ext cx="7199314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extBox 6"/>
          <p:cNvSpPr txBox="1">
            <a:spLocks noChangeArrowheads="1"/>
          </p:cNvSpPr>
          <p:nvPr/>
        </p:nvSpPr>
        <p:spPr bwMode="auto">
          <a:xfrm>
            <a:off x="975361" y="3538539"/>
            <a:ext cx="557784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292934"/>
                </a:solidFill>
              </a:rPr>
              <a:t>Filtering an image: replace each pixel with a linear combination of its neighbors.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292934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292934"/>
                </a:solidFill>
              </a:rPr>
              <a:t>Conceptually simpler, but not as nice as convolution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292934"/>
              </a:solidFill>
            </a:endParaRPr>
          </a:p>
        </p:txBody>
      </p:sp>
      <p:pic>
        <p:nvPicPr>
          <p:cNvPr id="32773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386" y="2808288"/>
            <a:ext cx="2263775" cy="35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Box 42"/>
          <p:cNvSpPr txBox="1">
            <a:spLocks noChangeArrowheads="1"/>
          </p:cNvSpPr>
          <p:nvPr/>
        </p:nvSpPr>
        <p:spPr bwMode="auto">
          <a:xfrm>
            <a:off x="1066801" y="2735265"/>
            <a:ext cx="71104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292934"/>
                </a:solidFill>
              </a:rPr>
              <a:t>This is called cross-correlation, denoted </a:t>
            </a:r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7666120" y="3903660"/>
            <a:ext cx="2128680" cy="2087541"/>
            <a:chOff x="6142137" y="4174507"/>
            <a:chExt cx="2128066" cy="2087381"/>
          </a:xfrm>
        </p:grpSpPr>
        <p:grpSp>
          <p:nvGrpSpPr>
            <p:cNvPr id="9" name="Group 15"/>
            <p:cNvGrpSpPr>
              <a:grpSpLocks/>
            </p:cNvGrpSpPr>
            <p:nvPr/>
          </p:nvGrpSpPr>
          <p:grpSpPr bwMode="auto">
            <a:xfrm>
              <a:off x="6215063" y="4195763"/>
              <a:ext cx="1971675" cy="2044700"/>
              <a:chOff x="6470676" y="4195773"/>
              <a:chExt cx="1971702" cy="2044728"/>
            </a:xfrm>
          </p:grpSpPr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6470676" y="4195773"/>
                <a:ext cx="1971702" cy="2044728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216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" name="TextBox 13"/>
              <p:cNvSpPr txBox="1">
                <a:spLocks noChangeArrowheads="1"/>
              </p:cNvSpPr>
              <p:nvPr/>
            </p:nvSpPr>
            <p:spPr bwMode="auto">
              <a:xfrm>
                <a:off x="7000113" y="4925746"/>
                <a:ext cx="912826" cy="584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b="0" i="1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F</a:t>
                </a:r>
              </a:p>
            </p:txBody>
          </p:sp>
        </p:grp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6142137" y="4174507"/>
              <a:ext cx="532364" cy="276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(0,0)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7712198" y="5984910"/>
              <a:ext cx="558005" cy="276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(N,N)</a:t>
              </a:r>
              <a:endParaRPr lang="de-CH" sz="1200">
                <a:solidFill>
                  <a:srgbClr val="F3F2DC"/>
                </a:solidFill>
              </a:endParaRPr>
            </a:p>
          </p:txBody>
        </p:sp>
      </p:grpSp>
      <p:grpSp>
        <p:nvGrpSpPr>
          <p:cNvPr id="14" name="Group 21"/>
          <p:cNvGrpSpPr>
            <a:grpSpLocks/>
          </p:cNvGrpSpPr>
          <p:nvPr/>
        </p:nvGrpSpPr>
        <p:grpSpPr bwMode="auto">
          <a:xfrm>
            <a:off x="6629393" y="3887788"/>
            <a:ext cx="946123" cy="860675"/>
            <a:chOff x="5105317" y="4159260"/>
            <a:chExt cx="946034" cy="861457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5192713" y="4195763"/>
              <a:ext cx="796927" cy="760412"/>
              <a:chOff x="5192719" y="4195773"/>
              <a:chExt cx="796938" cy="760425"/>
            </a:xfrm>
          </p:grpSpPr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5192719" y="4195773"/>
                <a:ext cx="796938" cy="760425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216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" name="TextBox 12"/>
              <p:cNvSpPr txBox="1">
                <a:spLocks noChangeArrowheads="1"/>
              </p:cNvSpPr>
              <p:nvPr/>
            </p:nvSpPr>
            <p:spPr bwMode="auto">
              <a:xfrm>
                <a:off x="5372101" y="4314371"/>
                <a:ext cx="438173" cy="523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charset="0"/>
                    <a:ea typeface="ＭＳ Ｐゴシック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b="0" i="1">
                    <a:solidFill>
                      <a:srgbClr val="000000"/>
                    </a:solidFill>
                    <a:latin typeface="Times New Roman" charset="0"/>
                    <a:cs typeface="Times New Roman" charset="0"/>
                  </a:rPr>
                  <a:t>H</a:t>
                </a:r>
              </a:p>
            </p:txBody>
          </p:sp>
        </p:grpSp>
        <p:sp>
          <p:nvSpPr>
            <p:cNvPr id="16" name="TextBox 17"/>
            <p:cNvSpPr txBox="1">
              <a:spLocks noChangeArrowheads="1"/>
            </p:cNvSpPr>
            <p:nvPr/>
          </p:nvSpPr>
          <p:spPr bwMode="auto">
            <a:xfrm>
              <a:off x="5776943" y="4743466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4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17" name="TextBox 18"/>
            <p:cNvSpPr txBox="1">
              <a:spLocks noChangeArrowheads="1"/>
            </p:cNvSpPr>
            <p:nvPr/>
          </p:nvSpPr>
          <p:spPr bwMode="auto">
            <a:xfrm>
              <a:off x="5105317" y="4159260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1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18" name="TextBox 19"/>
            <p:cNvSpPr txBox="1">
              <a:spLocks noChangeArrowheads="1"/>
            </p:cNvSpPr>
            <p:nvPr/>
          </p:nvSpPr>
          <p:spPr bwMode="auto">
            <a:xfrm>
              <a:off x="5776942" y="4159260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2</a:t>
              </a:r>
              <a:endParaRPr lang="de-CH" sz="1200">
                <a:solidFill>
                  <a:srgbClr val="F3F2DC"/>
                </a:solidFill>
              </a:endParaRPr>
            </a:p>
          </p:txBody>
        </p:sp>
        <p:sp>
          <p:nvSpPr>
            <p:cNvPr id="19" name="TextBox 20"/>
            <p:cNvSpPr txBox="1">
              <a:spLocks noChangeArrowheads="1"/>
            </p:cNvSpPr>
            <p:nvPr/>
          </p:nvSpPr>
          <p:spPr bwMode="auto">
            <a:xfrm>
              <a:off x="5105317" y="4743466"/>
              <a:ext cx="274408" cy="277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3F2DC"/>
                  </a:solidFill>
                </a:rPr>
                <a:t>3</a:t>
              </a:r>
              <a:endParaRPr lang="de-CH" sz="1200">
                <a:solidFill>
                  <a:srgbClr val="F3F2D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6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0.07101 -0.0560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8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101 0.23773 L 0.28316 0.21968 L 0.07101 0.20185 L 0.28316 0.18287 L 0.07101 0.16435 L 0.28316 0.14653 L 0.07101 0.12778 L 0.28316 0.11018 L 0.07101 0.0912 L 0.28316 0.07245 L 0.07101 0.05463 L 0.28316 0.03588 L 0.07101 0.01806 L 0.28316 -0.00046 L 0.07101 -0.01944 L 0.28316 -0.03727 L 0.07101 -0.05625 " pathEditMode="relative" rAng="16200000" ptsTypes="FFFFFFFFFFFFFFFFF">
                                      <p:cBhvr>
                                        <p:cTn id="15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8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79 0.2412 L 0.28646 0.241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vs. </a:t>
            </a:r>
            <a:r>
              <a:rPr lang="en-US" dirty="0"/>
              <a:t>correlation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9A9DFE63-94EE-4F95-94A2-A5371F2B0713}" type="slidenum">
              <a:rPr lang="en-US" sz="1320">
                <a:solidFill>
                  <a:srgbClr val="292934"/>
                </a:solidFill>
              </a:rPr>
              <a:pPr/>
              <a:t>23</a:t>
            </a:fld>
            <a:endParaRPr lang="en-US" sz="1320">
              <a:solidFill>
                <a:srgbClr val="292934"/>
              </a:solidFill>
            </a:endParaRPr>
          </a:p>
        </p:txBody>
      </p:sp>
      <p:pic>
        <p:nvPicPr>
          <p:cNvPr id="48131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6" y="1150621"/>
            <a:ext cx="7185660" cy="107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86" y="2684146"/>
            <a:ext cx="2245994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8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4" y="3954780"/>
            <a:ext cx="7054216" cy="103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86" y="5488307"/>
            <a:ext cx="2278380" cy="35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Box 7"/>
          <p:cNvSpPr txBox="1">
            <a:spLocks noChangeArrowheads="1"/>
          </p:cNvSpPr>
          <p:nvPr/>
        </p:nvSpPr>
        <p:spPr bwMode="auto">
          <a:xfrm>
            <a:off x="838200" y="803911"/>
            <a:ext cx="297942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160" b="1" dirty="0">
                <a:solidFill>
                  <a:srgbClr val="292934"/>
                </a:solidFill>
              </a:rPr>
              <a:t>Convolution</a:t>
            </a:r>
          </a:p>
        </p:txBody>
      </p:sp>
      <p:sp>
        <p:nvSpPr>
          <p:cNvPr id="48136" name="TextBox 8"/>
          <p:cNvSpPr txBox="1">
            <a:spLocks noChangeArrowheads="1"/>
          </p:cNvSpPr>
          <p:nvPr/>
        </p:nvSpPr>
        <p:spPr bwMode="auto">
          <a:xfrm>
            <a:off x="838200" y="3246120"/>
            <a:ext cx="297942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160" b="1">
                <a:solidFill>
                  <a:srgbClr val="292934"/>
                </a:solidFill>
              </a:rPr>
              <a:t>Cross-correlation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51420" y="5903974"/>
            <a:ext cx="10471786" cy="84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720"/>
              </a:spcAft>
            </a:pPr>
            <a:r>
              <a:rPr lang="en-US" sz="2160" dirty="0">
                <a:solidFill>
                  <a:srgbClr val="292934"/>
                </a:solidFill>
              </a:rPr>
              <a:t>For a Gaussian or box filter, how will the outputs differ?</a:t>
            </a:r>
          </a:p>
          <a:p>
            <a:pPr eaLnBrk="1" fontAlgn="base" hangingPunct="1">
              <a:spcBef>
                <a:spcPct val="0"/>
              </a:spcBef>
              <a:spcAft>
                <a:spcPts val="720"/>
              </a:spcAft>
            </a:pPr>
            <a:r>
              <a:rPr lang="en-US" sz="2160" dirty="0">
                <a:solidFill>
                  <a:srgbClr val="292934"/>
                </a:solidFill>
              </a:rPr>
              <a:t>If the input is an impulse signal, how will the outputs differ?</a:t>
            </a:r>
          </a:p>
        </p:txBody>
      </p:sp>
    </p:spTree>
    <p:extLst>
      <p:ext uri="{BB962C8B-B14F-4D97-AF65-F5344CB8AC3E}">
        <p14:creationId xmlns:p14="http://schemas.microsoft.com/office/powerpoint/2010/main" val="1290383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 charset="0"/>
              </a:rPr>
              <a:t>Correlation vs. Convolution</a:t>
            </a:r>
            <a:endParaRPr lang="de-CH">
              <a:latin typeface="Trebuchet M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914402"/>
            <a:ext cx="10424160" cy="5807074"/>
          </a:xfrm>
        </p:spPr>
        <p:txBody>
          <a:bodyPr/>
          <a:lstStyle/>
          <a:p>
            <a:pPr>
              <a:defRPr/>
            </a:pPr>
            <a:r>
              <a:rPr lang="en-US" sz="2880" dirty="0"/>
              <a:t>Correlation</a:t>
            </a:r>
          </a:p>
          <a:p>
            <a:pPr>
              <a:defRPr/>
            </a:pPr>
            <a:endParaRPr lang="en-US" sz="2880" dirty="0"/>
          </a:p>
          <a:p>
            <a:pPr>
              <a:defRPr/>
            </a:pPr>
            <a:endParaRPr lang="en-US" sz="2880" dirty="0"/>
          </a:p>
          <a:p>
            <a:pPr marL="0" indent="0">
              <a:buNone/>
              <a:defRPr/>
            </a:pPr>
            <a:endParaRPr lang="en-US" sz="2880" dirty="0"/>
          </a:p>
          <a:p>
            <a:pPr>
              <a:defRPr/>
            </a:pPr>
            <a:r>
              <a:rPr lang="en-US" sz="2880" dirty="0"/>
              <a:t>Convolution</a:t>
            </a:r>
          </a:p>
          <a:p>
            <a:pPr marL="0" indent="0">
              <a:buNone/>
              <a:defRPr/>
            </a:pPr>
            <a:endParaRPr lang="en-US" sz="2880" dirty="0"/>
          </a:p>
          <a:p>
            <a:pPr>
              <a:defRPr/>
            </a:pPr>
            <a:endParaRPr lang="en-US" sz="2400" dirty="0"/>
          </a:p>
          <a:p>
            <a:pPr>
              <a:spcBef>
                <a:spcPct val="0"/>
              </a:spcBef>
              <a:spcAft>
                <a:spcPts val="720"/>
              </a:spcAft>
              <a:defRPr/>
            </a:pPr>
            <a:endParaRPr lang="en-US" sz="288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720"/>
              </a:spcAft>
              <a:defRPr/>
            </a:pPr>
            <a:r>
              <a:rPr lang="en-US" sz="2880" dirty="0">
                <a:solidFill>
                  <a:srgbClr val="000000"/>
                </a:solidFill>
              </a:rPr>
              <a:t>Note</a:t>
            </a:r>
          </a:p>
          <a:p>
            <a:pPr lvl="1">
              <a:spcBef>
                <a:spcPct val="0"/>
              </a:spcBef>
              <a:spcAft>
                <a:spcPts val="720"/>
              </a:spcAft>
              <a:buFont typeface="Wingdings" pitchFamily="2" charset="2"/>
              <a:buChar char="Ø"/>
              <a:defRPr/>
            </a:pPr>
            <a:r>
              <a:rPr lang="en-US" sz="2880" dirty="0">
                <a:solidFill>
                  <a:srgbClr val="000000"/>
                </a:solidFill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-u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-v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H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sz="2880" dirty="0">
                <a:solidFill>
                  <a:srgbClr val="000000"/>
                </a:solidFill>
              </a:rPr>
              <a:t> (if the filter is symmetric) then correlation </a:t>
            </a:r>
            <a:r>
              <a:rPr lang="en-US" sz="2880" dirty="0">
                <a:solidFill>
                  <a:srgbClr val="000000"/>
                </a:solidFill>
                <a:sym typeface="Symbol"/>
              </a:rPr>
              <a:t></a:t>
            </a:r>
            <a:r>
              <a:rPr lang="en-US" sz="2880" dirty="0">
                <a:solidFill>
                  <a:srgbClr val="000000"/>
                </a:solidFill>
              </a:rPr>
              <a:t> convolution.</a:t>
            </a:r>
            <a:endParaRPr lang="en-US" sz="2880" dirty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31749" name="Group 10"/>
          <p:cNvGrpSpPr>
            <a:grpSpLocks/>
          </p:cNvGrpSpPr>
          <p:nvPr/>
        </p:nvGrpSpPr>
        <p:grpSpPr bwMode="auto">
          <a:xfrm>
            <a:off x="1744984" y="1363980"/>
            <a:ext cx="7054216" cy="1699260"/>
            <a:chOff x="946150" y="3841750"/>
            <a:chExt cx="5878513" cy="1416050"/>
          </a:xfrm>
        </p:grpSpPr>
        <p:pic>
          <p:nvPicPr>
            <p:cNvPr id="31759" name="Picture 8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150" y="3841750"/>
              <a:ext cx="5878513" cy="865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0" name="Picture 11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1463" y="4999038"/>
              <a:ext cx="1668462" cy="25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0" name="TextBox 19"/>
          <p:cNvSpPr txBox="1">
            <a:spLocks noChangeArrowheads="1"/>
          </p:cNvSpPr>
          <p:nvPr/>
        </p:nvSpPr>
        <p:spPr bwMode="auto">
          <a:xfrm>
            <a:off x="1097282" y="7221857"/>
            <a:ext cx="303961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 b="0">
                <a:solidFill>
                  <a:srgbClr val="F3F2DC"/>
                </a:solidFill>
              </a:rPr>
              <a:t>Slide credit: Kristen Grauman</a:t>
            </a:r>
            <a:endParaRPr lang="de-CH" sz="1680" b="0">
              <a:solidFill>
                <a:srgbClr val="F3F2DC"/>
              </a:solidFill>
            </a:endParaRPr>
          </a:p>
        </p:txBody>
      </p:sp>
      <p:grpSp>
        <p:nvGrpSpPr>
          <p:cNvPr id="31751" name="Group 12"/>
          <p:cNvGrpSpPr>
            <a:grpSpLocks/>
          </p:cNvGrpSpPr>
          <p:nvPr/>
        </p:nvGrpSpPr>
        <p:grpSpPr bwMode="auto">
          <a:xfrm>
            <a:off x="1744980" y="3619500"/>
            <a:ext cx="7185660" cy="1729740"/>
            <a:chOff x="946150" y="3830638"/>
            <a:chExt cx="5988050" cy="1441450"/>
          </a:xfrm>
        </p:grpSpPr>
        <p:pic>
          <p:nvPicPr>
            <p:cNvPr id="31757" name="Picture 1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150" y="3830638"/>
              <a:ext cx="5988050" cy="89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8" name="Picture 9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862" y="5035551"/>
              <a:ext cx="1620838" cy="23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7191377" y="2084073"/>
            <a:ext cx="93343" cy="1802128"/>
          </a:xfrm>
          <a:prstGeom prst="straightConnector1">
            <a:avLst/>
          </a:prstGeom>
          <a:noFill/>
          <a:ln w="25400" cap="sq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366636" y="2903221"/>
            <a:ext cx="31390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0000"/>
                </a:solidFill>
              </a:rPr>
              <a:t>Note the difference!</a:t>
            </a:r>
            <a:endParaRPr lang="de-CH" sz="2400">
              <a:solidFill>
                <a:srgbClr val="FF0000"/>
              </a:solidFill>
            </a:endParaRPr>
          </a:p>
        </p:txBody>
      </p:sp>
      <p:sp>
        <p:nvSpPr>
          <p:cNvPr id="31754" name="TextBox 13"/>
          <p:cNvSpPr txBox="1">
            <a:spLocks noChangeArrowheads="1"/>
          </p:cNvSpPr>
          <p:nvPr/>
        </p:nvSpPr>
        <p:spPr bwMode="auto">
          <a:xfrm>
            <a:off x="10001413" y="4025268"/>
            <a:ext cx="1247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3366FF"/>
                </a:solidFill>
              </a:rPr>
              <a:t>Matlab</a:t>
            </a:r>
            <a:r>
              <a:rPr lang="en-US" sz="2400" dirty="0">
                <a:solidFill>
                  <a:srgbClr val="3366FF"/>
                </a:solidFill>
              </a:rPr>
              <a:t>:</a:t>
            </a:r>
            <a:br>
              <a:rPr lang="en-US" sz="2400" dirty="0">
                <a:solidFill>
                  <a:srgbClr val="3366FF"/>
                </a:solidFill>
              </a:rPr>
            </a:br>
            <a:r>
              <a:rPr lang="en-US" sz="2400" dirty="0">
                <a:solidFill>
                  <a:srgbClr val="3366FF"/>
                </a:solidFill>
                <a:latin typeface="Courier New" charset="0"/>
                <a:cs typeface="Courier New" charset="0"/>
              </a:rPr>
              <a:t>conv2</a:t>
            </a:r>
            <a:endParaRPr lang="de-CH" sz="2400" dirty="0">
              <a:solidFill>
                <a:srgbClr val="3366FF"/>
              </a:solidFill>
              <a:latin typeface="Courier New" charset="0"/>
              <a:cs typeface="Courier New" charset="0"/>
            </a:endParaRPr>
          </a:p>
        </p:txBody>
      </p:sp>
      <p:sp>
        <p:nvSpPr>
          <p:cNvPr id="31755" name="TextBox 15"/>
          <p:cNvSpPr txBox="1">
            <a:spLocks noChangeArrowheads="1"/>
          </p:cNvSpPr>
          <p:nvPr/>
        </p:nvSpPr>
        <p:spPr bwMode="auto">
          <a:xfrm>
            <a:off x="9762088" y="982982"/>
            <a:ext cx="16594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3366FF"/>
                </a:solidFill>
              </a:rPr>
              <a:t>Matlab</a:t>
            </a:r>
            <a:r>
              <a:rPr lang="en-US" sz="2400" dirty="0">
                <a:solidFill>
                  <a:srgbClr val="3366FF"/>
                </a:solidFill>
              </a:rPr>
              <a:t>:</a:t>
            </a:r>
            <a:br>
              <a:rPr lang="en-US" sz="2400" dirty="0">
                <a:solidFill>
                  <a:srgbClr val="3366FF"/>
                </a:solidFill>
              </a:rPr>
            </a:br>
            <a:r>
              <a:rPr lang="en-US" sz="2400" dirty="0">
                <a:solidFill>
                  <a:srgbClr val="3366FF"/>
                </a:solidFill>
                <a:latin typeface="Courier New" charset="0"/>
                <a:cs typeface="Courier New" charset="0"/>
              </a:rPr>
              <a:t>filter2 </a:t>
            </a:r>
            <a:br>
              <a:rPr lang="en-US" sz="2400" dirty="0">
                <a:solidFill>
                  <a:srgbClr val="3366FF"/>
                </a:solidFill>
                <a:latin typeface="Courier New" charset="0"/>
                <a:cs typeface="Courier New" charset="0"/>
              </a:rPr>
            </a:br>
            <a:r>
              <a:rPr lang="en-US" sz="2400" dirty="0" err="1">
                <a:solidFill>
                  <a:srgbClr val="3366FF"/>
                </a:solidFill>
                <a:latin typeface="Courier New" charset="0"/>
                <a:cs typeface="Courier New" charset="0"/>
              </a:rPr>
              <a:t>imfilter</a:t>
            </a:r>
            <a:endParaRPr lang="de-CH" sz="2400" dirty="0">
              <a:solidFill>
                <a:srgbClr val="3366FF"/>
              </a:solidFill>
              <a:latin typeface="Courier New" charset="0"/>
              <a:cs typeface="Courier New" charset="0"/>
            </a:endParaRPr>
          </a:p>
        </p:txBody>
      </p:sp>
      <p:sp>
        <p:nvSpPr>
          <p:cNvPr id="31756" name="Slide Number Placeholder 17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1pPr>
            <a:lvl2pPr marL="891504" indent="-342886">
              <a:defRPr sz="24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2pPr>
            <a:lvl3pPr marL="1371545" indent="-274308">
              <a:defRPr sz="24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3pPr>
            <a:lvl4pPr marL="1920163" indent="-274308">
              <a:defRPr sz="24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4pPr>
            <a:lvl5pPr marL="2468780" indent="-274308">
              <a:defRPr sz="24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5pPr>
            <a:lvl6pPr marL="3017399" indent="-27430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6pPr>
            <a:lvl7pPr marL="3566017" indent="-27430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7pPr>
            <a:lvl8pPr marL="4114636" indent="-27430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8pPr>
            <a:lvl9pPr marL="4663253" indent="-27430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Trebuchet MS" charset="0"/>
                <a:ea typeface="ＭＳ Ｐゴシック" charset="0"/>
              </a:defRPr>
            </a:lvl9pPr>
          </a:lstStyle>
          <a:p>
            <a:fld id="{B5798756-DCAA-6540-B217-47F8CB0B3C1C}" type="slidenum">
              <a:rPr lang="de-DE" sz="1680" b="0">
                <a:solidFill>
                  <a:srgbClr val="F3F2DC"/>
                </a:solidFill>
              </a:rPr>
              <a:pPr/>
              <a:t>24</a:t>
            </a:fld>
            <a:endParaRPr lang="de-DE" sz="1680" b="0">
              <a:solidFill>
                <a:srgbClr val="F3F2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6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72A8D51-88CC-4603-9AD3-3EFA31B5C059}" type="slidenum">
              <a:rPr lang="en-US">
                <a:solidFill>
                  <a:srgbClr val="292934"/>
                </a:solidFill>
              </a:rPr>
              <a:pPr/>
              <a:t>25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800"/>
              <a:t>Properties of Convolution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3920" y="914401"/>
            <a:ext cx="10698480" cy="6629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80" dirty="0"/>
              <a:t>Linear and shift-invariant</a:t>
            </a:r>
          </a:p>
          <a:p>
            <a:pPr>
              <a:lnSpc>
                <a:spcPct val="90000"/>
              </a:lnSpc>
            </a:pPr>
            <a:r>
              <a:rPr lang="en-US" sz="2880" dirty="0"/>
              <a:t>Commutative: </a:t>
            </a:r>
            <a:r>
              <a:rPr lang="en-US" sz="2880" i="1" dirty="0">
                <a:solidFill>
                  <a:srgbClr val="FF0000"/>
                </a:solidFill>
              </a:rPr>
              <a:t>a</a:t>
            </a:r>
            <a:r>
              <a:rPr lang="en-US" sz="2880" dirty="0">
                <a:solidFill>
                  <a:srgbClr val="FF0000"/>
                </a:solidFill>
              </a:rPr>
              <a:t> * </a:t>
            </a:r>
            <a:r>
              <a:rPr lang="en-US" sz="2880" i="1" dirty="0">
                <a:solidFill>
                  <a:srgbClr val="FF0000"/>
                </a:solidFill>
              </a:rPr>
              <a:t>b</a:t>
            </a:r>
            <a:r>
              <a:rPr lang="en-US" sz="2880" dirty="0">
                <a:solidFill>
                  <a:srgbClr val="FF0000"/>
                </a:solidFill>
              </a:rPr>
              <a:t> = </a:t>
            </a:r>
            <a:r>
              <a:rPr lang="en-US" sz="2880" i="1" dirty="0">
                <a:solidFill>
                  <a:srgbClr val="FF0000"/>
                </a:solidFill>
              </a:rPr>
              <a:t>b</a:t>
            </a:r>
            <a:r>
              <a:rPr lang="en-US" sz="2880" dirty="0">
                <a:solidFill>
                  <a:srgbClr val="FF0000"/>
                </a:solidFill>
              </a:rPr>
              <a:t> * </a:t>
            </a:r>
            <a:r>
              <a:rPr lang="en-US" sz="2880" i="1" dirty="0">
                <a:solidFill>
                  <a:srgbClr val="FF0000"/>
                </a:solidFill>
              </a:rPr>
              <a:t>a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80" dirty="0"/>
          </a:p>
          <a:p>
            <a:pPr>
              <a:lnSpc>
                <a:spcPct val="90000"/>
              </a:lnSpc>
            </a:pPr>
            <a:r>
              <a:rPr lang="en-US" sz="2880" dirty="0"/>
              <a:t>Associative</a:t>
            </a:r>
            <a:r>
              <a:rPr lang="en-US" sz="2880" dirty="0">
                <a:solidFill>
                  <a:srgbClr val="FF0000"/>
                </a:solidFill>
              </a:rPr>
              <a:t>: </a:t>
            </a:r>
            <a:r>
              <a:rPr lang="en-US" sz="2880" i="1" dirty="0">
                <a:solidFill>
                  <a:srgbClr val="FF0000"/>
                </a:solidFill>
              </a:rPr>
              <a:t>a</a:t>
            </a:r>
            <a:r>
              <a:rPr lang="en-US" sz="2880" dirty="0">
                <a:solidFill>
                  <a:srgbClr val="FF0000"/>
                </a:solidFill>
              </a:rPr>
              <a:t> * (</a:t>
            </a:r>
            <a:r>
              <a:rPr lang="en-US" sz="2880" i="1" dirty="0">
                <a:solidFill>
                  <a:srgbClr val="FF0000"/>
                </a:solidFill>
              </a:rPr>
              <a:t>b</a:t>
            </a:r>
            <a:r>
              <a:rPr lang="en-US" sz="2880" dirty="0">
                <a:solidFill>
                  <a:srgbClr val="FF0000"/>
                </a:solidFill>
              </a:rPr>
              <a:t> * </a:t>
            </a:r>
            <a:r>
              <a:rPr lang="en-US" sz="2880" i="1" dirty="0">
                <a:solidFill>
                  <a:srgbClr val="FF0000"/>
                </a:solidFill>
              </a:rPr>
              <a:t>c</a:t>
            </a:r>
            <a:r>
              <a:rPr lang="en-US" sz="2880" dirty="0">
                <a:solidFill>
                  <a:srgbClr val="FF0000"/>
                </a:solidFill>
              </a:rPr>
              <a:t>) = (</a:t>
            </a:r>
            <a:r>
              <a:rPr lang="en-US" sz="2880" i="1" dirty="0">
                <a:solidFill>
                  <a:srgbClr val="FF0000"/>
                </a:solidFill>
              </a:rPr>
              <a:t>a</a:t>
            </a:r>
            <a:r>
              <a:rPr lang="en-US" sz="2880" dirty="0">
                <a:solidFill>
                  <a:srgbClr val="FF0000"/>
                </a:solidFill>
              </a:rPr>
              <a:t> * </a:t>
            </a:r>
            <a:r>
              <a:rPr lang="en-US" sz="2880" i="1" dirty="0">
                <a:solidFill>
                  <a:srgbClr val="FF0000"/>
                </a:solidFill>
              </a:rPr>
              <a:t>b</a:t>
            </a:r>
            <a:r>
              <a:rPr lang="en-US" sz="2880" dirty="0">
                <a:solidFill>
                  <a:srgbClr val="FF0000"/>
                </a:solidFill>
              </a:rPr>
              <a:t>) * </a:t>
            </a:r>
            <a:r>
              <a:rPr lang="en-US" sz="2880" i="1" dirty="0">
                <a:solidFill>
                  <a:srgbClr val="FF0000"/>
                </a:solidFill>
              </a:rPr>
              <a:t>c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Often apply several filters one after another: </a:t>
            </a:r>
            <a:r>
              <a:rPr lang="en-US" sz="2400" dirty="0">
                <a:solidFill>
                  <a:srgbClr val="FF0000"/>
                </a:solidFill>
              </a:rPr>
              <a:t>(((</a:t>
            </a:r>
            <a:r>
              <a:rPr lang="en-US" sz="2400" i="1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* 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00"/>
                </a:solidFill>
              </a:rPr>
              <a:t>) * 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) * 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baseline="-250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equivalent to applying one filter: </a:t>
            </a:r>
            <a:r>
              <a:rPr lang="en-US" sz="2400" dirty="0">
                <a:solidFill>
                  <a:srgbClr val="FF0000"/>
                </a:solidFill>
              </a:rPr>
              <a:t>a * (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00"/>
                </a:solidFill>
              </a:rPr>
              <a:t> * 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 * 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baseline="-250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endParaRPr lang="en-US" sz="2880" dirty="0"/>
          </a:p>
          <a:p>
            <a:pPr>
              <a:lnSpc>
                <a:spcPct val="90000"/>
              </a:lnSpc>
            </a:pPr>
            <a:r>
              <a:rPr lang="en-US" sz="2880" dirty="0"/>
              <a:t>Distributes over addition: </a:t>
            </a:r>
            <a:r>
              <a:rPr lang="en-US" sz="2880" i="1" dirty="0">
                <a:solidFill>
                  <a:srgbClr val="FF0000"/>
                </a:solidFill>
              </a:rPr>
              <a:t>a</a:t>
            </a:r>
            <a:r>
              <a:rPr lang="en-US" sz="2880" dirty="0">
                <a:solidFill>
                  <a:srgbClr val="FF0000"/>
                </a:solidFill>
              </a:rPr>
              <a:t> * (</a:t>
            </a:r>
            <a:r>
              <a:rPr lang="en-US" sz="2880" i="1" dirty="0">
                <a:solidFill>
                  <a:srgbClr val="FF0000"/>
                </a:solidFill>
              </a:rPr>
              <a:t>b</a:t>
            </a:r>
            <a:r>
              <a:rPr lang="en-US" sz="2880" dirty="0">
                <a:solidFill>
                  <a:srgbClr val="FF0000"/>
                </a:solidFill>
              </a:rPr>
              <a:t> + </a:t>
            </a:r>
            <a:r>
              <a:rPr lang="en-US" sz="2880" i="1" dirty="0">
                <a:solidFill>
                  <a:srgbClr val="FF0000"/>
                </a:solidFill>
              </a:rPr>
              <a:t>c</a:t>
            </a:r>
            <a:r>
              <a:rPr lang="en-US" sz="2880" dirty="0">
                <a:solidFill>
                  <a:srgbClr val="FF0000"/>
                </a:solidFill>
              </a:rPr>
              <a:t>) = (</a:t>
            </a:r>
            <a:r>
              <a:rPr lang="en-US" sz="2880" i="1" dirty="0">
                <a:solidFill>
                  <a:srgbClr val="FF0000"/>
                </a:solidFill>
              </a:rPr>
              <a:t>a</a:t>
            </a:r>
            <a:r>
              <a:rPr lang="en-US" sz="2880" dirty="0">
                <a:solidFill>
                  <a:srgbClr val="FF0000"/>
                </a:solidFill>
              </a:rPr>
              <a:t> * </a:t>
            </a:r>
            <a:r>
              <a:rPr lang="en-US" sz="2880" i="1" dirty="0">
                <a:solidFill>
                  <a:srgbClr val="FF0000"/>
                </a:solidFill>
              </a:rPr>
              <a:t>b</a:t>
            </a:r>
            <a:r>
              <a:rPr lang="en-US" sz="2880" dirty="0">
                <a:solidFill>
                  <a:srgbClr val="FF0000"/>
                </a:solidFill>
              </a:rPr>
              <a:t>) + (</a:t>
            </a:r>
            <a:r>
              <a:rPr lang="en-US" sz="2880" i="1" dirty="0">
                <a:solidFill>
                  <a:srgbClr val="FF0000"/>
                </a:solidFill>
              </a:rPr>
              <a:t>a</a:t>
            </a:r>
            <a:r>
              <a:rPr lang="en-US" sz="2880" dirty="0">
                <a:solidFill>
                  <a:srgbClr val="FF0000"/>
                </a:solidFill>
              </a:rPr>
              <a:t> * </a:t>
            </a:r>
            <a:r>
              <a:rPr lang="en-US" sz="2880" i="1" dirty="0">
                <a:solidFill>
                  <a:srgbClr val="FF0000"/>
                </a:solidFill>
              </a:rPr>
              <a:t>c</a:t>
            </a:r>
            <a:r>
              <a:rPr lang="en-US" sz="288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endParaRPr lang="en-US" sz="2880" dirty="0"/>
          </a:p>
          <a:p>
            <a:pPr>
              <a:lnSpc>
                <a:spcPct val="90000"/>
              </a:lnSpc>
            </a:pPr>
            <a:r>
              <a:rPr lang="en-US" sz="2880" dirty="0"/>
              <a:t>Scalars factor out: </a:t>
            </a:r>
            <a:r>
              <a:rPr lang="en-US" sz="2880" i="1" dirty="0" err="1">
                <a:solidFill>
                  <a:srgbClr val="FF0000"/>
                </a:solidFill>
              </a:rPr>
              <a:t>ka</a:t>
            </a:r>
            <a:r>
              <a:rPr lang="en-US" sz="2880" i="1" dirty="0">
                <a:solidFill>
                  <a:srgbClr val="FF0000"/>
                </a:solidFill>
              </a:rPr>
              <a:t> * b = a * kb = k </a:t>
            </a:r>
            <a:r>
              <a:rPr lang="en-US" sz="2880" dirty="0">
                <a:solidFill>
                  <a:srgbClr val="FF0000"/>
                </a:solidFill>
              </a:rPr>
              <a:t>(</a:t>
            </a:r>
            <a:r>
              <a:rPr lang="en-US" sz="2880" i="1" dirty="0">
                <a:solidFill>
                  <a:srgbClr val="FF0000"/>
                </a:solidFill>
              </a:rPr>
              <a:t>a</a:t>
            </a:r>
            <a:r>
              <a:rPr lang="en-US" sz="2880" dirty="0">
                <a:solidFill>
                  <a:srgbClr val="FF0000"/>
                </a:solidFill>
              </a:rPr>
              <a:t> * </a:t>
            </a:r>
            <a:r>
              <a:rPr lang="en-US" sz="2880" i="1" dirty="0">
                <a:solidFill>
                  <a:srgbClr val="FF0000"/>
                </a:solidFill>
              </a:rPr>
              <a:t>b</a:t>
            </a:r>
            <a:r>
              <a:rPr lang="en-US" sz="288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endParaRPr lang="en-US" sz="2880" dirty="0"/>
          </a:p>
          <a:p>
            <a:pPr>
              <a:lnSpc>
                <a:spcPct val="90000"/>
              </a:lnSpc>
            </a:pPr>
            <a:r>
              <a:rPr lang="en-US" sz="2880" dirty="0"/>
              <a:t>Identity: unit impulse </a:t>
            </a:r>
            <a:r>
              <a:rPr lang="en-US" sz="2880" i="1" dirty="0"/>
              <a:t>e</a:t>
            </a:r>
            <a:r>
              <a:rPr lang="en-US" sz="2880" dirty="0"/>
              <a:t> = [0, 0, 1, 0, 0],</a:t>
            </a:r>
            <a:br>
              <a:rPr lang="en-US" sz="2880" dirty="0"/>
            </a:br>
            <a:r>
              <a:rPr lang="en-US" sz="2880" i="1" dirty="0"/>
              <a:t>a</a:t>
            </a:r>
            <a:r>
              <a:rPr lang="en-US" sz="2880" dirty="0"/>
              <a:t> * </a:t>
            </a:r>
            <a:r>
              <a:rPr lang="en-US" sz="2880" i="1" dirty="0"/>
              <a:t>e</a:t>
            </a:r>
            <a:r>
              <a:rPr lang="en-US" sz="2880" dirty="0"/>
              <a:t> = </a:t>
            </a:r>
            <a:r>
              <a:rPr lang="en-US" sz="2880" i="1" dirty="0"/>
              <a:t>a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sp>
        <p:nvSpPr>
          <p:cNvPr id="263172" name="TextBox 3"/>
          <p:cNvSpPr txBox="1">
            <a:spLocks noChangeArrowheads="1"/>
          </p:cNvSpPr>
          <p:nvPr/>
        </p:nvSpPr>
        <p:spPr bwMode="auto">
          <a:xfrm>
            <a:off x="9437373" y="7174232"/>
            <a:ext cx="211468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292934"/>
                </a:solidFill>
              </a:rPr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202032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957580" y="2617046"/>
          <a:ext cx="3431540" cy="2103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018405" y="3037670"/>
          <a:ext cx="1931670" cy="12618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579360" y="2617046"/>
          <a:ext cx="3431540" cy="2103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57579" y="2617046"/>
            <a:ext cx="2014855" cy="1269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64382" y="3035172"/>
            <a:ext cx="685800" cy="4256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6190" y="5163938"/>
            <a:ext cx="674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(0*10) + (1*10) + (2*20) + (1*0) + (3*5) + (2*3) + (8*0) + (4*7) + (0*2)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2106" y="3037670"/>
            <a:ext cx="685800" cy="4256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3721" y="34839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3750" y="34839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128838" y="3853272"/>
            <a:ext cx="3214687" cy="1287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557963" y="3483940"/>
            <a:ext cx="1852373" cy="1656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8956F-FB05-2C43-857D-1CB2087EEE7D}"/>
              </a:ext>
            </a:extLst>
          </p:cNvPr>
          <p:cNvSpPr txBox="1"/>
          <p:nvPr/>
        </p:nvSpPr>
        <p:spPr>
          <a:xfrm>
            <a:off x="8422551" y="755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BBB37CF-4526-BF41-9042-F1A2F222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581897"/>
            <a:ext cx="10972800" cy="715963"/>
          </a:xfrm>
        </p:spPr>
        <p:txBody>
          <a:bodyPr/>
          <a:lstStyle/>
          <a:p>
            <a:r>
              <a:rPr lang="tr-TR" dirty="0" err="1"/>
              <a:t>Example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Correlation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 </a:t>
            </a:r>
            <a:r>
              <a:rPr lang="tr-TR" dirty="0" err="1"/>
              <a:t>calculation</a:t>
            </a:r>
            <a:endParaRPr lang="tr-T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91F50-86DF-9644-925D-8CB63027ABE1}"/>
              </a:ext>
            </a:extLst>
          </p:cNvPr>
          <p:cNvSpPr txBox="1"/>
          <p:nvPr/>
        </p:nvSpPr>
        <p:spPr>
          <a:xfrm>
            <a:off x="2153265" y="2138516"/>
            <a:ext cx="8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0987E-B7C5-9647-8A12-F4A4D9CD438D}"/>
              </a:ext>
            </a:extLst>
          </p:cNvPr>
          <p:cNvSpPr txBox="1"/>
          <p:nvPr/>
        </p:nvSpPr>
        <p:spPr>
          <a:xfrm>
            <a:off x="5594998" y="2472098"/>
            <a:ext cx="77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FILTER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F4A8864-1B12-A342-9DDD-2BD80791D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227334"/>
              </p:ext>
            </p:extLst>
          </p:nvPr>
        </p:nvGraphicFramePr>
        <p:xfrm>
          <a:off x="9728056" y="346647"/>
          <a:ext cx="1931670" cy="12618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2684F3B-5B5F-D44D-9D96-76C5E4AC3474}"/>
              </a:ext>
            </a:extLst>
          </p:cNvPr>
          <p:cNvSpPr txBox="1"/>
          <p:nvPr/>
        </p:nvSpPr>
        <p:spPr>
          <a:xfrm>
            <a:off x="9829281" y="1714114"/>
            <a:ext cx="145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Original</a:t>
            </a:r>
            <a:r>
              <a:rPr lang="tr-TR" dirty="0"/>
              <a:t> </a:t>
            </a:r>
            <a:r>
              <a:rPr lang="tr-TR" dirty="0" err="1"/>
              <a:t>Filter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2649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957580" y="2617046"/>
          <a:ext cx="3431540" cy="2103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10032"/>
              </p:ext>
            </p:extLst>
          </p:nvPr>
        </p:nvGraphicFramePr>
        <p:xfrm>
          <a:off x="5018405" y="3037670"/>
          <a:ext cx="1931670" cy="12618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579360" y="2617046"/>
          <a:ext cx="3431540" cy="2103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3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57579" y="2617046"/>
            <a:ext cx="2014855" cy="1269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64382" y="3035172"/>
            <a:ext cx="685800" cy="4256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225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6190" y="5163938"/>
            <a:ext cx="686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(0*10) + (4*10) + (8*20) + (2*0) + (3*5) + (1*3) + (2*0) + (1*7) + (0*2)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2106" y="3037670"/>
            <a:ext cx="685800" cy="4256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3721" y="34839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3750" y="34839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128838" y="3853272"/>
            <a:ext cx="3214687" cy="1287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557963" y="3483940"/>
            <a:ext cx="1852373" cy="1656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8956F-FB05-2C43-857D-1CB2087EEE7D}"/>
              </a:ext>
            </a:extLst>
          </p:cNvPr>
          <p:cNvSpPr txBox="1"/>
          <p:nvPr/>
        </p:nvSpPr>
        <p:spPr>
          <a:xfrm>
            <a:off x="8422551" y="755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B4B472-ECDA-A940-AA02-A3FC5B43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Example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Convolution</a:t>
            </a:r>
            <a:r>
              <a:rPr lang="tr-TR" dirty="0"/>
              <a:t> </a:t>
            </a:r>
            <a:r>
              <a:rPr lang="tr-TR" dirty="0" err="1"/>
              <a:t>filtering</a:t>
            </a:r>
            <a:r>
              <a:rPr lang="tr-TR" dirty="0"/>
              <a:t> </a:t>
            </a:r>
            <a:r>
              <a:rPr lang="tr-TR" dirty="0" err="1"/>
              <a:t>calculation</a:t>
            </a:r>
            <a:endParaRPr lang="tr-TR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F84E0E1-7DCD-BE47-B0DB-83AECF73D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375898"/>
              </p:ext>
            </p:extLst>
          </p:nvPr>
        </p:nvGraphicFramePr>
        <p:xfrm>
          <a:off x="9728056" y="346647"/>
          <a:ext cx="1931670" cy="12618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CA88193-7AB1-8E4C-B8ED-2913D731F7E0}"/>
              </a:ext>
            </a:extLst>
          </p:cNvPr>
          <p:cNvSpPr txBox="1"/>
          <p:nvPr/>
        </p:nvSpPr>
        <p:spPr>
          <a:xfrm>
            <a:off x="9829281" y="1714114"/>
            <a:ext cx="145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Original</a:t>
            </a:r>
            <a:r>
              <a:rPr lang="tr-TR" dirty="0"/>
              <a:t> </a:t>
            </a:r>
            <a:r>
              <a:rPr lang="tr-TR" dirty="0" err="1"/>
              <a:t>Filter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52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70" y="693420"/>
            <a:ext cx="6350000" cy="204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70" y="3887470"/>
            <a:ext cx="63500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16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7530503-65A9-4058-B26A-8C451B2AE3AF}" type="slidenum">
              <a:rPr lang="en-US">
                <a:solidFill>
                  <a:srgbClr val="292934"/>
                </a:solidFill>
              </a:rPr>
              <a:pPr/>
              <a:t>29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325635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32563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563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563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563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564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2564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564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564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564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564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564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564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564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564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565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565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565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25653" name="Text Box 22"/>
          <p:cNvSpPr txBox="1">
            <a:spLocks noChangeArrowheads="1"/>
          </p:cNvSpPr>
          <p:nvPr/>
        </p:nvSpPr>
        <p:spPr bwMode="auto">
          <a:xfrm>
            <a:off x="2651127" y="4689477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325654" name="Text Box 23"/>
          <p:cNvSpPr txBox="1">
            <a:spLocks noChangeArrowheads="1"/>
          </p:cNvSpPr>
          <p:nvPr/>
        </p:nvSpPr>
        <p:spPr bwMode="auto">
          <a:xfrm>
            <a:off x="8382000" y="2971800"/>
            <a:ext cx="52610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0">
                <a:solidFill>
                  <a:srgbClr val="000000"/>
                </a:solidFill>
                <a:latin typeface="Times" panose="02020603050405020304" pitchFamily="18" charset="0"/>
              </a:rPr>
              <a:t>?</a:t>
            </a:r>
          </a:p>
        </p:txBody>
      </p:sp>
      <p:pic>
        <p:nvPicPr>
          <p:cNvPr id="32565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67000"/>
            <a:ext cx="1876426" cy="1857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656" name="Text Box 25"/>
          <p:cNvSpPr txBox="1">
            <a:spLocks noChangeArrowheads="1"/>
          </p:cNvSpPr>
          <p:nvPr/>
        </p:nvSpPr>
        <p:spPr bwMode="auto">
          <a:xfrm>
            <a:off x="609600" y="6558315"/>
            <a:ext cx="1508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D. </a:t>
            </a:r>
            <a:r>
              <a:rPr lang="en-US" sz="1400" dirty="0">
                <a:solidFill>
                  <a:srgbClr val="000000"/>
                </a:solidFill>
              </a:rPr>
              <a:t>Lowe</a:t>
            </a:r>
          </a:p>
        </p:txBody>
      </p:sp>
    </p:spTree>
    <p:extLst>
      <p:ext uri="{BB962C8B-B14F-4D97-AF65-F5344CB8AC3E}">
        <p14:creationId xmlns:p14="http://schemas.microsoft.com/office/powerpoint/2010/main" val="20283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filtering: for each pixel, compute function of local neighborhood and output a new value</a:t>
            </a:r>
          </a:p>
          <a:p>
            <a:pPr lvl="1"/>
            <a:r>
              <a:rPr lang="en-US" dirty="0"/>
              <a:t>Function specified by a “filter” or mask saying how to combine values from neighbors.</a:t>
            </a:r>
          </a:p>
          <a:p>
            <a:pPr lvl="1"/>
            <a:r>
              <a:rPr lang="en-US" dirty="0"/>
              <a:t>Same function applied at each position</a:t>
            </a:r>
          </a:p>
          <a:p>
            <a:pPr lvl="1"/>
            <a:r>
              <a:rPr lang="en-US" dirty="0"/>
              <a:t>Output and input image are typically the same size</a:t>
            </a:r>
          </a:p>
          <a:p>
            <a:pPr lvl="1"/>
            <a:endParaRPr lang="en-US" dirty="0"/>
          </a:p>
          <a:p>
            <a:endParaRPr lang="en-US" sz="336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077326" y="7244718"/>
            <a:ext cx="457962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292934"/>
                </a:solidFill>
              </a:rPr>
              <a:t>Adapted from Derek </a:t>
            </a:r>
            <a:r>
              <a:rPr lang="en-US" sz="1440" dirty="0" err="1">
                <a:solidFill>
                  <a:srgbClr val="292934"/>
                </a:solidFill>
              </a:rPr>
              <a:t>Hoiem</a:t>
            </a:r>
            <a:endParaRPr lang="en-US" sz="1440" dirty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0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E5EF6EBA-9D9B-472E-AC62-995A5556EC8B}" type="slidenum">
              <a:rPr lang="en-US">
                <a:solidFill>
                  <a:srgbClr val="292934"/>
                </a:solidFill>
              </a:rPr>
              <a:pPr/>
              <a:t>30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276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327683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32768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768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768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768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768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2768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769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769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769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769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769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769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769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769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769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769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770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27701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667000"/>
            <a:ext cx="1876426" cy="1857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2" name="Text Box 23"/>
          <p:cNvSpPr txBox="1">
            <a:spLocks noChangeArrowheads="1"/>
          </p:cNvSpPr>
          <p:nvPr/>
        </p:nvSpPr>
        <p:spPr bwMode="auto">
          <a:xfrm>
            <a:off x="2651127" y="4689477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327703" name="Text Box 24"/>
          <p:cNvSpPr txBox="1">
            <a:spLocks noChangeArrowheads="1"/>
          </p:cNvSpPr>
          <p:nvPr/>
        </p:nvSpPr>
        <p:spPr bwMode="auto">
          <a:xfrm>
            <a:off x="7848600" y="4724402"/>
            <a:ext cx="2133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Filtered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(no change)</a:t>
            </a:r>
          </a:p>
        </p:txBody>
      </p:sp>
      <p:pic>
        <p:nvPicPr>
          <p:cNvPr id="32770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67000"/>
            <a:ext cx="1876426" cy="1857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206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90E5C276-A3E1-4337-AA58-7C3C169B6B2D}" type="slidenum">
              <a:rPr lang="en-US">
                <a:solidFill>
                  <a:srgbClr val="292934"/>
                </a:solidFill>
              </a:rPr>
              <a:pPr/>
              <a:t>31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297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329731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32973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973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973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973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2973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973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973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973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974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974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974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974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974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974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974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974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974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2974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67000"/>
            <a:ext cx="1876426" cy="1857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750" name="Text Box 22"/>
          <p:cNvSpPr txBox="1">
            <a:spLocks noChangeArrowheads="1"/>
          </p:cNvSpPr>
          <p:nvPr/>
        </p:nvSpPr>
        <p:spPr bwMode="auto">
          <a:xfrm>
            <a:off x="2651127" y="4689477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329751" name="Text Box 23"/>
          <p:cNvSpPr txBox="1">
            <a:spLocks noChangeArrowheads="1"/>
          </p:cNvSpPr>
          <p:nvPr/>
        </p:nvSpPr>
        <p:spPr bwMode="auto">
          <a:xfrm>
            <a:off x="8382000" y="2971800"/>
            <a:ext cx="52610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0">
                <a:solidFill>
                  <a:srgbClr val="000000"/>
                </a:solidFill>
                <a:latin typeface="Times" panose="02020603050405020304" pitchFamily="18" charset="0"/>
              </a:rPr>
              <a:t>?</a:t>
            </a:r>
          </a:p>
        </p:txBody>
      </p:sp>
      <p:sp>
        <p:nvSpPr>
          <p:cNvPr id="329752" name="Text Box 24"/>
          <p:cNvSpPr txBox="1">
            <a:spLocks noChangeArrowheads="1"/>
          </p:cNvSpPr>
          <p:nvPr/>
        </p:nvSpPr>
        <p:spPr bwMode="auto">
          <a:xfrm>
            <a:off x="8991600" y="6553202"/>
            <a:ext cx="1508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98692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8AA84A6B-DC62-4A84-A32B-6396543C0B3C}" type="slidenum">
              <a:rPr lang="en-US">
                <a:solidFill>
                  <a:srgbClr val="292934"/>
                </a:solidFill>
              </a:rPr>
              <a:pPr/>
              <a:t>32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331779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33178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3178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179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179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179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179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179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179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179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31797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67000"/>
            <a:ext cx="1876426" cy="1857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1798" name="Text Box 22"/>
          <p:cNvSpPr txBox="1">
            <a:spLocks noChangeArrowheads="1"/>
          </p:cNvSpPr>
          <p:nvPr/>
        </p:nvSpPr>
        <p:spPr bwMode="auto">
          <a:xfrm>
            <a:off x="2651127" y="4689477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331801" name="Text Box 25"/>
          <p:cNvSpPr txBox="1">
            <a:spLocks noChangeArrowheads="1"/>
          </p:cNvSpPr>
          <p:nvPr/>
        </p:nvSpPr>
        <p:spPr bwMode="auto">
          <a:xfrm>
            <a:off x="7958140" y="4743450"/>
            <a:ext cx="216122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Times" panose="02020603050405020304" pitchFamily="18" charset="0"/>
              </a:rPr>
              <a:t>Shifted right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Times" panose="02020603050405020304" pitchFamily="18" charset="0"/>
              </a:rPr>
              <a:t>by 1 pixel with convolution</a:t>
            </a:r>
          </a:p>
        </p:txBody>
      </p:sp>
      <p:sp>
        <p:nvSpPr>
          <p:cNvPr id="331802" name="Text Box 26"/>
          <p:cNvSpPr txBox="1">
            <a:spLocks noChangeArrowheads="1"/>
          </p:cNvSpPr>
          <p:nvPr/>
        </p:nvSpPr>
        <p:spPr bwMode="auto">
          <a:xfrm>
            <a:off x="8991600" y="6553202"/>
            <a:ext cx="1508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D. Lowe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2606041"/>
            <a:ext cx="1953491" cy="18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9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8AA84A6B-DC62-4A84-A32B-6396543C0B3C}" type="slidenum">
              <a:rPr lang="en-US"/>
              <a:pPr/>
              <a:t>33</a:t>
            </a:fld>
            <a:endParaRPr lang="en-US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331779" name="Group 3"/>
          <p:cNvGrpSpPr>
            <a:grpSpLocks/>
          </p:cNvGrpSpPr>
          <p:nvPr/>
        </p:nvGrpSpPr>
        <p:grpSpPr bwMode="auto">
          <a:xfrm>
            <a:off x="5410200" y="2971800"/>
            <a:ext cx="1225550" cy="1295400"/>
            <a:chOff x="144" y="144"/>
            <a:chExt cx="1152" cy="1136"/>
          </a:xfrm>
        </p:grpSpPr>
        <p:sp>
          <p:nvSpPr>
            <p:cNvPr id="33178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3178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178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179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179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179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179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179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179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179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31797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667001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1798" name="Text Box 22"/>
          <p:cNvSpPr txBox="1">
            <a:spLocks noChangeArrowheads="1"/>
          </p:cNvSpPr>
          <p:nvPr/>
        </p:nvSpPr>
        <p:spPr bwMode="auto">
          <a:xfrm>
            <a:off x="2651126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Original</a:t>
            </a:r>
          </a:p>
        </p:txBody>
      </p:sp>
      <p:pic>
        <p:nvPicPr>
          <p:cNvPr id="33179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8001000" y="2667001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1800" name="Rectangle 24"/>
          <p:cNvSpPr>
            <a:spLocks noChangeArrowheads="1"/>
          </p:cNvSpPr>
          <p:nvPr/>
        </p:nvSpPr>
        <p:spPr bwMode="auto">
          <a:xfrm>
            <a:off x="8001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331801" name="Text Box 25"/>
          <p:cNvSpPr txBox="1">
            <a:spLocks noChangeArrowheads="1"/>
          </p:cNvSpPr>
          <p:nvPr/>
        </p:nvSpPr>
        <p:spPr bwMode="auto">
          <a:xfrm>
            <a:off x="7958139" y="4743450"/>
            <a:ext cx="20081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Shifted left</a:t>
            </a:r>
          </a:p>
          <a:p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by 1 pixel with correlation</a:t>
            </a:r>
          </a:p>
        </p:txBody>
      </p:sp>
      <p:sp>
        <p:nvSpPr>
          <p:cNvPr id="331802" name="Text Box 26"/>
          <p:cNvSpPr txBox="1">
            <a:spLocks noChangeArrowheads="1"/>
          </p:cNvSpPr>
          <p:nvPr/>
        </p:nvSpPr>
        <p:spPr bwMode="auto">
          <a:xfrm>
            <a:off x="8991601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7454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0E1AFA1E-4DC0-43AB-9E75-01741DEAD66D}" type="slidenum">
              <a:rPr lang="en-US">
                <a:solidFill>
                  <a:srgbClr val="292934"/>
                </a:solidFill>
              </a:rPr>
              <a:pPr/>
              <a:t>34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338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pic>
        <p:nvPicPr>
          <p:cNvPr id="333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67000"/>
            <a:ext cx="1876426" cy="1857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828" name="Text Box 4"/>
          <p:cNvSpPr txBox="1">
            <a:spLocks noChangeArrowheads="1"/>
          </p:cNvSpPr>
          <p:nvPr/>
        </p:nvSpPr>
        <p:spPr bwMode="auto">
          <a:xfrm>
            <a:off x="2651127" y="4689477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333829" name="Text Box 5"/>
          <p:cNvSpPr txBox="1">
            <a:spLocks noChangeArrowheads="1"/>
          </p:cNvSpPr>
          <p:nvPr/>
        </p:nvSpPr>
        <p:spPr bwMode="auto">
          <a:xfrm>
            <a:off x="8382000" y="2971800"/>
            <a:ext cx="52610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0">
                <a:solidFill>
                  <a:srgbClr val="000000"/>
                </a:solidFill>
                <a:latin typeface="Times" panose="02020603050405020304" pitchFamily="18" charset="0"/>
              </a:rPr>
              <a:t>?</a:t>
            </a:r>
          </a:p>
        </p:txBody>
      </p:sp>
      <p:grpSp>
        <p:nvGrpSpPr>
          <p:cNvPr id="333830" name="Group 6"/>
          <p:cNvGrpSpPr>
            <a:grpSpLocks/>
          </p:cNvGrpSpPr>
          <p:nvPr/>
        </p:nvGrpSpPr>
        <p:grpSpPr bwMode="auto">
          <a:xfrm>
            <a:off x="5257800" y="3048000"/>
            <a:ext cx="1676400" cy="1295400"/>
            <a:chOff x="3799" y="2064"/>
            <a:chExt cx="1433" cy="1136"/>
          </a:xfrm>
        </p:grpSpPr>
        <p:grpSp>
          <p:nvGrpSpPr>
            <p:cNvPr id="333831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33832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3833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3834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3835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3836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3837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3838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3839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3840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3841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3842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3843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3844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3845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3846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3847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3848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33849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3850" name="Text Box 26"/>
          <p:cNvSpPr txBox="1">
            <a:spLocks noChangeArrowheads="1"/>
          </p:cNvSpPr>
          <p:nvPr/>
        </p:nvSpPr>
        <p:spPr bwMode="auto">
          <a:xfrm>
            <a:off x="8991600" y="6553202"/>
            <a:ext cx="1508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503993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C7383AE2-19CD-4DC9-8543-D3C4922D927C}" type="slidenum">
              <a:rPr lang="en-US">
                <a:solidFill>
                  <a:srgbClr val="292934"/>
                </a:solidFill>
              </a:rPr>
              <a:pPr/>
              <a:t>35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pic>
        <p:nvPicPr>
          <p:cNvPr id="335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67000"/>
            <a:ext cx="1876426" cy="1857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876" name="Text Box 4"/>
          <p:cNvSpPr txBox="1">
            <a:spLocks noChangeArrowheads="1"/>
          </p:cNvSpPr>
          <p:nvPr/>
        </p:nvSpPr>
        <p:spPr bwMode="auto">
          <a:xfrm>
            <a:off x="2651127" y="4689477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335877" name="Group 5"/>
          <p:cNvGrpSpPr>
            <a:grpSpLocks/>
          </p:cNvGrpSpPr>
          <p:nvPr/>
        </p:nvGrpSpPr>
        <p:grpSpPr bwMode="auto">
          <a:xfrm>
            <a:off x="5257800" y="3048000"/>
            <a:ext cx="1676400" cy="1295400"/>
            <a:chOff x="3799" y="2064"/>
            <a:chExt cx="1433" cy="1136"/>
          </a:xfrm>
        </p:grpSpPr>
        <p:grpSp>
          <p:nvGrpSpPr>
            <p:cNvPr id="335878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3587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588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588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588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588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588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588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588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588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588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588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589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589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589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589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589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589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35896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5897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667000"/>
            <a:ext cx="1857376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898" name="Text Box 26"/>
          <p:cNvSpPr txBox="1">
            <a:spLocks noChangeArrowheads="1"/>
          </p:cNvSpPr>
          <p:nvPr/>
        </p:nvSpPr>
        <p:spPr bwMode="auto">
          <a:xfrm>
            <a:off x="8001000" y="4800602"/>
            <a:ext cx="1670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Blur (with 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box filter)</a:t>
            </a:r>
          </a:p>
        </p:txBody>
      </p:sp>
      <p:sp>
        <p:nvSpPr>
          <p:cNvPr id="335899" name="Text Box 27"/>
          <p:cNvSpPr txBox="1">
            <a:spLocks noChangeArrowheads="1"/>
          </p:cNvSpPr>
          <p:nvPr/>
        </p:nvSpPr>
        <p:spPr bwMode="auto">
          <a:xfrm>
            <a:off x="8991600" y="6553202"/>
            <a:ext cx="1508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412779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93024F2B-7B76-49ED-B1F1-548C271CBD7D}" type="slidenum">
              <a:rPr lang="en-US">
                <a:solidFill>
                  <a:srgbClr val="292934"/>
                </a:solidFill>
              </a:rPr>
              <a:pPr/>
              <a:t>36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Practice with linear filters</a:t>
            </a:r>
          </a:p>
        </p:txBody>
      </p:sp>
      <p:pic>
        <p:nvPicPr>
          <p:cNvPr id="3379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1876426" cy="1857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24" name="Text Box 4"/>
          <p:cNvSpPr txBox="1">
            <a:spLocks noChangeArrowheads="1"/>
          </p:cNvSpPr>
          <p:nvPr/>
        </p:nvSpPr>
        <p:spPr bwMode="auto">
          <a:xfrm>
            <a:off x="2193927" y="4613277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337925" name="Group 5"/>
          <p:cNvGrpSpPr>
            <a:grpSpLocks/>
          </p:cNvGrpSpPr>
          <p:nvPr/>
        </p:nvGrpSpPr>
        <p:grpSpPr bwMode="auto">
          <a:xfrm>
            <a:off x="6477000" y="2895600"/>
            <a:ext cx="1371600" cy="1066800"/>
            <a:chOff x="3799" y="2064"/>
            <a:chExt cx="1433" cy="1136"/>
          </a:xfrm>
        </p:grpSpPr>
        <p:grpSp>
          <p:nvGrpSpPr>
            <p:cNvPr id="337926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37927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7928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7929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7930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7931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7932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7933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7934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7935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7936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7937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7938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7939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7940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7941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7942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7943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37944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7945" name="Group 25"/>
          <p:cNvGrpSpPr>
            <a:grpSpLocks/>
          </p:cNvGrpSpPr>
          <p:nvPr/>
        </p:nvGrpSpPr>
        <p:grpSpPr bwMode="auto">
          <a:xfrm>
            <a:off x="4495800" y="2895600"/>
            <a:ext cx="1149350" cy="1066800"/>
            <a:chOff x="144" y="144"/>
            <a:chExt cx="1152" cy="1136"/>
          </a:xfrm>
        </p:grpSpPr>
        <p:sp>
          <p:nvSpPr>
            <p:cNvPr id="337946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7947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7948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7949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7950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37951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7952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7953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7954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7955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7956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7957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7958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7959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7960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7961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7962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37963" name="Text Box 43"/>
          <p:cNvSpPr txBox="1">
            <a:spLocks noChangeArrowheads="1"/>
          </p:cNvSpPr>
          <p:nvPr/>
        </p:nvSpPr>
        <p:spPr bwMode="auto">
          <a:xfrm>
            <a:off x="5867400" y="2819400"/>
            <a:ext cx="4411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0">
                <a:solidFill>
                  <a:srgbClr val="000000"/>
                </a:solidFill>
                <a:latin typeface="Times" panose="02020603050405020304" pitchFamily="18" charset="0"/>
              </a:rPr>
              <a:t>-</a:t>
            </a:r>
          </a:p>
        </p:txBody>
      </p:sp>
      <p:sp>
        <p:nvSpPr>
          <p:cNvPr id="337964" name="Text Box 44"/>
          <p:cNvSpPr txBox="1">
            <a:spLocks noChangeArrowheads="1"/>
          </p:cNvSpPr>
          <p:nvPr/>
        </p:nvSpPr>
        <p:spPr bwMode="auto">
          <a:xfrm>
            <a:off x="8991600" y="2895600"/>
            <a:ext cx="52610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0">
                <a:solidFill>
                  <a:srgbClr val="000000"/>
                </a:solidFill>
                <a:latin typeface="Times" panose="02020603050405020304" pitchFamily="18" charset="0"/>
              </a:rPr>
              <a:t>?</a:t>
            </a:r>
          </a:p>
        </p:txBody>
      </p:sp>
      <p:sp>
        <p:nvSpPr>
          <p:cNvPr id="337965" name="Text Box 46"/>
          <p:cNvSpPr txBox="1">
            <a:spLocks noChangeArrowheads="1"/>
          </p:cNvSpPr>
          <p:nvPr/>
        </p:nvSpPr>
        <p:spPr bwMode="auto">
          <a:xfrm>
            <a:off x="8991600" y="6553202"/>
            <a:ext cx="1508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536616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CEB7A4F-2F8A-44DF-B8FE-9A911BE5B039}" type="slidenum">
              <a:rPr lang="en-US">
                <a:solidFill>
                  <a:srgbClr val="292934"/>
                </a:solidFill>
              </a:rPr>
              <a:pPr/>
              <a:t>37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pic>
        <p:nvPicPr>
          <p:cNvPr id="3399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1876426" cy="1857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972" name="Text Box 4"/>
          <p:cNvSpPr txBox="1">
            <a:spLocks noChangeArrowheads="1"/>
          </p:cNvSpPr>
          <p:nvPr/>
        </p:nvSpPr>
        <p:spPr bwMode="auto">
          <a:xfrm>
            <a:off x="2193927" y="4613277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339973" name="Group 5"/>
          <p:cNvGrpSpPr>
            <a:grpSpLocks/>
          </p:cNvGrpSpPr>
          <p:nvPr/>
        </p:nvGrpSpPr>
        <p:grpSpPr bwMode="auto">
          <a:xfrm>
            <a:off x="6477000" y="2895600"/>
            <a:ext cx="1371600" cy="1066800"/>
            <a:chOff x="3799" y="2064"/>
            <a:chExt cx="1433" cy="1136"/>
          </a:xfrm>
        </p:grpSpPr>
        <p:grpSp>
          <p:nvGrpSpPr>
            <p:cNvPr id="339974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39975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9976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9977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9978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9979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9980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9981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9982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9983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339984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9985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9986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9987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9988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9989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9990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9991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39992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9993" name="Group 25"/>
          <p:cNvGrpSpPr>
            <a:grpSpLocks/>
          </p:cNvGrpSpPr>
          <p:nvPr/>
        </p:nvGrpSpPr>
        <p:grpSpPr bwMode="auto">
          <a:xfrm>
            <a:off x="4495800" y="2895600"/>
            <a:ext cx="1149350" cy="1066800"/>
            <a:chOff x="144" y="144"/>
            <a:chExt cx="1152" cy="1136"/>
          </a:xfrm>
        </p:grpSpPr>
        <p:sp>
          <p:nvSpPr>
            <p:cNvPr id="339994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9995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9996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9997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39998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39999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40000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40001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40002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40003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0004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0005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0006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0007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0008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0009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0010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160">
                <a:solidFill>
                  <a:srgbClr val="292934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40011" name="Text Box 43"/>
          <p:cNvSpPr txBox="1">
            <a:spLocks noChangeArrowheads="1"/>
          </p:cNvSpPr>
          <p:nvPr/>
        </p:nvSpPr>
        <p:spPr bwMode="auto">
          <a:xfrm>
            <a:off x="5867400" y="2819400"/>
            <a:ext cx="4411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0">
                <a:solidFill>
                  <a:srgbClr val="000000"/>
                </a:solidFill>
                <a:latin typeface="Times" panose="02020603050405020304" pitchFamily="18" charset="0"/>
              </a:rPr>
              <a:t>-</a:t>
            </a:r>
          </a:p>
        </p:txBody>
      </p:sp>
      <p:sp>
        <p:nvSpPr>
          <p:cNvPr id="340012" name="Text Box 44"/>
          <p:cNvSpPr txBox="1">
            <a:spLocks noChangeArrowheads="1"/>
          </p:cNvSpPr>
          <p:nvPr/>
        </p:nvSpPr>
        <p:spPr bwMode="auto">
          <a:xfrm>
            <a:off x="5943600" y="4724400"/>
            <a:ext cx="4419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Sharpening filter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>
                <a:solidFill>
                  <a:srgbClr val="000000"/>
                </a:solidFill>
              </a:rPr>
              <a:t> Accentuates differences with local average</a:t>
            </a:r>
          </a:p>
        </p:txBody>
      </p:sp>
      <p:pic>
        <p:nvPicPr>
          <p:cNvPr id="340013" name="Picture 4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514600"/>
            <a:ext cx="1876426" cy="187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0014" name="Text Box 46"/>
          <p:cNvSpPr txBox="1">
            <a:spLocks noChangeArrowheads="1"/>
          </p:cNvSpPr>
          <p:nvPr/>
        </p:nvSpPr>
        <p:spPr bwMode="auto">
          <a:xfrm>
            <a:off x="8991600" y="6553202"/>
            <a:ext cx="1508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D. Lowe</a:t>
            </a: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4" t="19810" r="37450" b="34712"/>
          <a:stretch>
            <a:fillRect/>
          </a:stretch>
        </p:blipFill>
        <p:spPr bwMode="auto">
          <a:xfrm>
            <a:off x="4635500" y="4743450"/>
            <a:ext cx="13573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4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23C64C89-82FD-453A-994B-A2AB5A69AA83}" type="slidenum">
              <a:rPr lang="en-US">
                <a:solidFill>
                  <a:srgbClr val="292934"/>
                </a:solidFill>
              </a:rPr>
              <a:pPr/>
              <a:t>38</a:t>
            </a:fld>
            <a:endParaRPr lang="en-US">
              <a:solidFill>
                <a:srgbClr val="292934"/>
              </a:solidFill>
            </a:endParaRPr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3"/>
          <a:stretch>
            <a:fillRect/>
          </a:stretch>
        </p:blipFill>
        <p:spPr bwMode="auto">
          <a:xfrm>
            <a:off x="2286003" y="1676400"/>
            <a:ext cx="75866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63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/>
              <a:t>Sharpening</a:t>
            </a:r>
          </a:p>
        </p:txBody>
      </p:sp>
      <p:sp>
        <p:nvSpPr>
          <p:cNvPr id="348164" name="Text Box 5"/>
          <p:cNvSpPr txBox="1">
            <a:spLocks noChangeArrowheads="1"/>
          </p:cNvSpPr>
          <p:nvPr/>
        </p:nvSpPr>
        <p:spPr bwMode="auto">
          <a:xfrm>
            <a:off x="8991600" y="6553202"/>
            <a:ext cx="1508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292934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95225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33" y="1813560"/>
            <a:ext cx="9259874" cy="271272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158240" y="198438"/>
            <a:ext cx="987552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 i="0" kern="1200">
                <a:solidFill>
                  <a:schemeClr val="tx2">
                    <a:lumMod val="75000"/>
                  </a:schemeClr>
                </a:solidFill>
                <a:latin typeface="Helvetica Neue"/>
                <a:ea typeface="+mj-ea"/>
                <a:cs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182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36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545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72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320">
                <a:solidFill>
                  <a:srgbClr val="D2533C">
                    <a:lumMod val="75000"/>
                  </a:srgbClr>
                </a:solidFill>
              </a:rPr>
              <a:t>Practice with linear filters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3252" y="5897880"/>
            <a:ext cx="822532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srgbClr val="292934"/>
                </a:solidFill>
                <a:latin typeface="Arial" panose="020B0604020202020204" pitchFamily="34" charset="0"/>
              </a:rPr>
              <a:t>Interactive tool for some filters: </a:t>
            </a:r>
            <a:r>
              <a:rPr lang="en-US" sz="2160" dirty="0">
                <a:solidFill>
                  <a:srgbClr val="292934"/>
                </a:solidFill>
                <a:latin typeface="Arial" panose="020B0604020202020204" pitchFamily="34" charset="0"/>
                <a:hlinkClick r:id="rId3"/>
              </a:rPr>
              <a:t>https://setosa.io/ev/image-kernels/</a:t>
            </a:r>
            <a:endParaRPr lang="en-US" sz="2160" dirty="0">
              <a:solidFill>
                <a:srgbClr val="292934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9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1" y="137160"/>
            <a:ext cx="11739716" cy="65143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360" dirty="0"/>
          </a:p>
          <a:p>
            <a:endParaRPr lang="en-US" sz="3360" dirty="0"/>
          </a:p>
          <a:p>
            <a:r>
              <a:rPr lang="en-US" sz="3360" dirty="0"/>
              <a:t>Linear filtering: function is a weighted sum/difference of pixel values</a:t>
            </a:r>
          </a:p>
          <a:p>
            <a:r>
              <a:rPr lang="en-US" sz="3360" dirty="0"/>
              <a:t>Uses of filtering:</a:t>
            </a:r>
          </a:p>
          <a:p>
            <a:pPr lvl="1"/>
            <a:r>
              <a:rPr lang="en-US" sz="2880" dirty="0"/>
              <a:t>Enhance images</a:t>
            </a:r>
          </a:p>
          <a:p>
            <a:pPr lvl="2"/>
            <a:r>
              <a:rPr lang="en-US" sz="2400" dirty="0" err="1"/>
              <a:t>Denoise</a:t>
            </a:r>
            <a:r>
              <a:rPr lang="en-US" sz="2400" dirty="0"/>
              <a:t>, smooth, increase contrast, etc.</a:t>
            </a:r>
            <a:endParaRPr lang="en-US" sz="3360" dirty="0"/>
          </a:p>
          <a:p>
            <a:pPr lvl="1"/>
            <a:r>
              <a:rPr lang="en-US" sz="2880" dirty="0"/>
              <a:t>Extract information from images</a:t>
            </a:r>
          </a:p>
          <a:p>
            <a:pPr lvl="2"/>
            <a:r>
              <a:rPr lang="en-US" sz="2400" dirty="0"/>
              <a:t>Texture, edges, distinctive points, etc.</a:t>
            </a:r>
          </a:p>
          <a:p>
            <a:pPr lvl="1"/>
            <a:r>
              <a:rPr lang="en-US" sz="2880" dirty="0"/>
              <a:t>Detect patterns</a:t>
            </a:r>
          </a:p>
          <a:p>
            <a:pPr lvl="2"/>
            <a:r>
              <a:rPr lang="en-US" sz="2400" dirty="0"/>
              <a:t>Template matching</a:t>
            </a:r>
          </a:p>
          <a:p>
            <a:pPr lvl="1"/>
            <a:r>
              <a:rPr lang="en-US" dirty="0"/>
              <a:t>Convolutional Neural Networks</a:t>
            </a:r>
          </a:p>
          <a:p>
            <a:pPr>
              <a:buFont typeface="Arial" charset="0"/>
              <a:buNone/>
            </a:pPr>
            <a:endParaRPr lang="en-US" sz="3360" dirty="0"/>
          </a:p>
          <a:p>
            <a:endParaRPr lang="en-US" sz="3360" dirty="0"/>
          </a:p>
          <a:p>
            <a:endParaRPr lang="en-US" sz="336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077326" y="7244718"/>
            <a:ext cx="457962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292934"/>
                </a:solidFill>
              </a:rPr>
              <a:t>Adapted from Derek </a:t>
            </a:r>
            <a:r>
              <a:rPr lang="en-US" sz="1440" dirty="0" err="1">
                <a:solidFill>
                  <a:srgbClr val="292934"/>
                </a:solidFill>
              </a:rPr>
              <a:t>Hoiem</a:t>
            </a:r>
            <a:endParaRPr lang="en-US" sz="1440" dirty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6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10972800" cy="4710616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158240" y="198438"/>
            <a:ext cx="987552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 i="0" kern="1200">
                <a:solidFill>
                  <a:schemeClr val="tx2">
                    <a:lumMod val="75000"/>
                  </a:schemeClr>
                </a:solidFill>
                <a:latin typeface="Helvetica Neue"/>
                <a:ea typeface="+mj-ea"/>
                <a:cs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182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364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545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72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320">
                <a:solidFill>
                  <a:srgbClr val="D2533C">
                    <a:lumMod val="75000"/>
                  </a:srgbClr>
                </a:solidFill>
              </a:rPr>
              <a:t>Practice with linear filters</a:t>
            </a:r>
          </a:p>
        </p:txBody>
      </p:sp>
    </p:spTree>
    <p:extLst>
      <p:ext uri="{BB962C8B-B14F-4D97-AF65-F5344CB8AC3E}">
        <p14:creationId xmlns:p14="http://schemas.microsoft.com/office/powerpoint/2010/main" val="1035925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0D97C81-329E-4999-BFC7-247A75228013}" type="slidenum">
              <a:rPr lang="en-US">
                <a:solidFill>
                  <a:srgbClr val="292934"/>
                </a:solidFill>
              </a:rPr>
              <a:pPr/>
              <a:t>41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65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Smoothing with box filter revisited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2133600" y="914400"/>
            <a:ext cx="7848600" cy="2362200"/>
          </a:xfrm>
        </p:spPr>
        <p:txBody>
          <a:bodyPr/>
          <a:lstStyle/>
          <a:p>
            <a:r>
              <a:rPr lang="en-US"/>
              <a:t>What’s wrong with this picture?</a:t>
            </a:r>
          </a:p>
          <a:p>
            <a:r>
              <a:rPr lang="en-US"/>
              <a:t>What’s the solution?</a:t>
            </a:r>
          </a:p>
        </p:txBody>
      </p:sp>
      <p:pic>
        <p:nvPicPr>
          <p:cNvPr id="26522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718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22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9718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22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2" y="4267202"/>
            <a:ext cx="6286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23" name="Text Box 10"/>
          <p:cNvSpPr txBox="1">
            <a:spLocks noChangeArrowheads="1"/>
          </p:cNvSpPr>
          <p:nvPr/>
        </p:nvSpPr>
        <p:spPr bwMode="auto">
          <a:xfrm>
            <a:off x="8991600" y="6553202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292934"/>
                </a:solidFill>
              </a:rPr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11467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B19C8E2B-314D-47D4-9B1F-CAEBA2B536D4}" type="slidenum">
              <a:rPr lang="en-US">
                <a:solidFill>
                  <a:srgbClr val="292934"/>
                </a:solidFill>
              </a:rPr>
              <a:pPr/>
              <a:t>42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Smoothing with box filter revisited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41120" y="914400"/>
            <a:ext cx="9326880" cy="3505200"/>
          </a:xfrm>
        </p:spPr>
        <p:txBody>
          <a:bodyPr/>
          <a:lstStyle/>
          <a:p>
            <a:r>
              <a:rPr lang="en-US" dirty="0"/>
              <a:t>What’s wrong with this picture?</a:t>
            </a:r>
          </a:p>
          <a:p>
            <a:r>
              <a:rPr lang="en-US" dirty="0"/>
              <a:t>What’s the solution?</a:t>
            </a:r>
          </a:p>
          <a:p>
            <a:pPr lvl="1"/>
            <a:r>
              <a:rPr lang="en-US" sz="3200" dirty="0"/>
              <a:t>To eliminate edge effects, weight contribution of neighborhood pixels according to their closeness to the center</a:t>
            </a:r>
          </a:p>
        </p:txBody>
      </p:sp>
      <p:pic>
        <p:nvPicPr>
          <p:cNvPr id="2672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91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69" name="Text Box 8"/>
          <p:cNvSpPr txBox="1">
            <a:spLocks noChangeArrowheads="1"/>
          </p:cNvSpPr>
          <p:nvPr/>
        </p:nvSpPr>
        <p:spPr bwMode="auto">
          <a:xfrm>
            <a:off x="4860925" y="6211888"/>
            <a:ext cx="17764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292934"/>
                </a:solidFill>
              </a:rPr>
              <a:t>“fuzzy blob”</a:t>
            </a:r>
          </a:p>
        </p:txBody>
      </p:sp>
    </p:spTree>
    <p:extLst>
      <p:ext uri="{BB962C8B-B14F-4D97-AF65-F5344CB8AC3E}">
        <p14:creationId xmlns:p14="http://schemas.microsoft.com/office/powerpoint/2010/main" val="833535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9EB9340C-3129-4CBF-9CBD-F57A85C3A67D}" type="slidenum">
              <a:rPr lang="en-US">
                <a:solidFill>
                  <a:srgbClr val="292934"/>
                </a:solidFill>
              </a:rPr>
              <a:pPr/>
              <a:t>43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73939" y="2005015"/>
            <a:ext cx="3038476" cy="3797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60">
              <a:solidFill>
                <a:srgbClr val="FFFFFF"/>
              </a:solidFill>
            </a:endParaRP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2189164" y="0"/>
            <a:ext cx="7772400" cy="1143000"/>
          </a:xfrm>
        </p:spPr>
        <p:txBody>
          <a:bodyPr/>
          <a:lstStyle/>
          <a:p>
            <a:r>
              <a:rPr lang="en-US"/>
              <a:t>Gaussian filter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1871663" y="2341564"/>
          <a:ext cx="3213104" cy="3108960"/>
        </p:xfrm>
        <a:graphic>
          <a:graphicData uri="http://schemas.openxmlformats.org/drawingml/2006/table">
            <a:tbl>
              <a:tblPr/>
              <a:tblGrid>
                <a:gridCol w="32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5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5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2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5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8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5853113" y="332581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057" name="Picture 1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5537203"/>
            <a:ext cx="9525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58" name="Rectangle 146"/>
          <p:cNvSpPr>
            <a:spLocks noChangeArrowheads="1"/>
          </p:cNvSpPr>
          <p:nvPr/>
        </p:nvSpPr>
        <p:spPr bwMode="auto">
          <a:xfrm>
            <a:off x="2163765" y="4478338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400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5856289" y="3319464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r-TR" sz="2400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2" y="3524253"/>
            <a:ext cx="3397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5" y="4533902"/>
            <a:ext cx="998537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62" name="Content Placeholder 2"/>
          <p:cNvSpPr>
            <a:spLocks noGrp="1"/>
          </p:cNvSpPr>
          <p:nvPr>
            <p:ph idx="1"/>
          </p:nvPr>
        </p:nvSpPr>
        <p:spPr>
          <a:xfrm>
            <a:off x="1158240" y="1055688"/>
            <a:ext cx="10241280" cy="938212"/>
          </a:xfrm>
        </p:spPr>
        <p:txBody>
          <a:bodyPr/>
          <a:lstStyle/>
          <a:p>
            <a:r>
              <a:rPr lang="en-US" sz="2880"/>
              <a:t>What if we want nearest neighboring pixels to have the most influence on the output?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483475" y="2114550"/>
            <a:ext cx="2738438" cy="3617914"/>
            <a:chOff x="6215085" y="2187558"/>
            <a:chExt cx="2738474" cy="3617943"/>
          </a:xfrm>
        </p:grpSpPr>
        <p:graphicFrame>
          <p:nvGraphicFramePr>
            <p:cNvPr id="39065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6" name="Photo Editor Photo" r:id="rId11" imgW="2095793" imgH="1390844" progId="">
                    <p:embed/>
                  </p:oleObj>
                </mc:Choice>
                <mc:Fallback>
                  <p:oleObj name="Photo Editor Photo" r:id="rId11" imgW="2095793" imgH="13908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9066" name="Picture 151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6215085" y="2187558"/>
              <a:ext cx="2738474" cy="1089538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42" algn="l"/>
                </a:tabLst>
                <a:defRPr/>
              </a:pPr>
              <a:r>
                <a:rPr lang="en-US" sz="2400" kern="0" dirty="0">
                  <a:solidFill>
                    <a:srgbClr val="000000"/>
                  </a:solidFill>
                  <a:latin typeface="Myriad Roman"/>
                </a:rPr>
                <a:t>This kernel is an approximation of a Gaussian function:</a:t>
              </a:r>
            </a:p>
          </p:txBody>
        </p:sp>
      </p:grpSp>
      <p:sp>
        <p:nvSpPr>
          <p:cNvPr id="39064" name="Text Box 628"/>
          <p:cNvSpPr txBox="1">
            <a:spLocks noChangeArrowheads="1"/>
          </p:cNvSpPr>
          <p:nvPr/>
        </p:nvSpPr>
        <p:spPr bwMode="auto">
          <a:xfrm>
            <a:off x="9409114" y="6584953"/>
            <a:ext cx="12875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Source: S. Seitz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8296" y="5952409"/>
            <a:ext cx="953402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 dirty="0">
                <a:solidFill>
                  <a:srgbClr val="292934"/>
                </a:solidFill>
                <a:latin typeface="Helvetica Neue" charset="0"/>
                <a:ea typeface="Helvetica Neue" charset="0"/>
                <a:cs typeface="Helvetica Neue" charset="0"/>
              </a:rPr>
              <a:t>Removes high-frequency components from the image (it is a “low-pass filter”). </a:t>
            </a:r>
          </a:p>
        </p:txBody>
      </p:sp>
    </p:spTree>
    <p:extLst>
      <p:ext uri="{BB962C8B-B14F-4D97-AF65-F5344CB8AC3E}">
        <p14:creationId xmlns:p14="http://schemas.microsoft.com/office/powerpoint/2010/main" val="2293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A9FB03F-5030-46FD-A283-3E93EDFACC91}" type="slidenum">
              <a:rPr lang="en-US">
                <a:solidFill>
                  <a:srgbClr val="292934"/>
                </a:solidFill>
              </a:rPr>
              <a:pPr/>
              <a:t>44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Gaussian vs. box filtering</a:t>
            </a:r>
          </a:p>
        </p:txBody>
      </p:sp>
      <p:graphicFrame>
        <p:nvGraphicFramePr>
          <p:cNvPr id="273411" name="Object 3"/>
          <p:cNvGraphicFramePr>
            <a:graphicFrameLocks noChangeAspect="1"/>
          </p:cNvGraphicFramePr>
          <p:nvPr/>
        </p:nvGraphicFramePr>
        <p:xfrm>
          <a:off x="2819400" y="914400"/>
          <a:ext cx="63246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Photo Editor Photo" r:id="rId4" imgW="3828571" imgH="3572374" progId="">
                  <p:embed/>
                </p:oleObj>
              </mc:Choice>
              <mc:Fallback>
                <p:oleObj name="Photo Editor Photo" r:id="rId4" imgW="3828571" imgH="357237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914400"/>
                        <a:ext cx="6324600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6446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0F223FFF-7276-4A05-8104-5BAE4B79ED2B}" type="slidenum">
              <a:rPr lang="en-US">
                <a:solidFill>
                  <a:srgbClr val="292934"/>
                </a:solidFill>
              </a:rPr>
              <a:pPr/>
              <a:t>45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69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5360" y="45720"/>
            <a:ext cx="9875520" cy="624840"/>
          </a:xfrm>
        </p:spPr>
        <p:txBody>
          <a:bodyPr/>
          <a:lstStyle/>
          <a:p>
            <a:r>
              <a:rPr lang="en-US"/>
              <a:t>Gaussian Kernel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92480" y="6172200"/>
            <a:ext cx="10607040" cy="1097280"/>
          </a:xfrm>
        </p:spPr>
        <p:txBody>
          <a:bodyPr/>
          <a:lstStyle/>
          <a:p>
            <a:r>
              <a:rPr lang="en-US" sz="3360"/>
              <a:t>Standard deviation </a:t>
            </a:r>
            <a:r>
              <a:rPr lang="en-US" sz="3360">
                <a:sym typeface="Symbol" panose="05050102010706020507" pitchFamily="18" charset="2"/>
              </a:rPr>
              <a:t>: determines extent of smoothing</a:t>
            </a:r>
            <a:endParaRPr lang="en-US" sz="3360">
              <a:latin typeface="Courier New" panose="02070309020205020404" pitchFamily="49" charset="0"/>
            </a:endParaRPr>
          </a:p>
        </p:txBody>
      </p:sp>
      <p:pic>
        <p:nvPicPr>
          <p:cNvPr id="26931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685803"/>
            <a:ext cx="4937760" cy="126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17" name="Text Box 10"/>
          <p:cNvSpPr txBox="1">
            <a:spLocks noChangeArrowheads="1"/>
          </p:cNvSpPr>
          <p:nvPr/>
        </p:nvSpPr>
        <p:spPr bwMode="auto">
          <a:xfrm>
            <a:off x="9311642" y="7086602"/>
            <a:ext cx="2151551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292934"/>
                </a:solidFill>
              </a:rPr>
              <a:t>Source: K. Grauman</a:t>
            </a:r>
            <a:endParaRPr lang="en-US" sz="2880">
              <a:solidFill>
                <a:srgbClr val="292934"/>
              </a:solidFill>
            </a:endParaRPr>
          </a:p>
        </p:txBody>
      </p:sp>
      <p:pic>
        <p:nvPicPr>
          <p:cNvPr id="269318" name="Picture 11" descr="gauss_sigma2_hsize3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89" y="2341248"/>
            <a:ext cx="4612004" cy="285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19" name="Text Box 3349"/>
          <p:cNvSpPr txBox="1">
            <a:spLocks noChangeArrowheads="1"/>
          </p:cNvSpPr>
          <p:nvPr/>
        </p:nvSpPr>
        <p:spPr bwMode="auto">
          <a:xfrm>
            <a:off x="3124203" y="5154933"/>
            <a:ext cx="4110990" cy="55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75000"/>
              <a:buFont typeface="Monotype Sorts"/>
              <a:buNone/>
            </a:pPr>
            <a:endParaRPr lang="en-US" sz="336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69320" name="TextBox 12"/>
          <p:cNvSpPr txBox="1">
            <a:spLocks noChangeArrowheads="1"/>
          </p:cNvSpPr>
          <p:nvPr/>
        </p:nvSpPr>
        <p:spPr bwMode="auto">
          <a:xfrm>
            <a:off x="2853690" y="5017772"/>
            <a:ext cx="2585086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l-GR" sz="1920">
                <a:solidFill>
                  <a:srgbClr val="292934"/>
                </a:solidFill>
              </a:rPr>
              <a:t>σ</a:t>
            </a:r>
            <a:r>
              <a:rPr lang="en-US" sz="1920">
                <a:solidFill>
                  <a:srgbClr val="292934"/>
                </a:solidFill>
              </a:rPr>
              <a:t> = 2 with 30 x 30 kernel</a:t>
            </a:r>
          </a:p>
        </p:txBody>
      </p:sp>
      <p:pic>
        <p:nvPicPr>
          <p:cNvPr id="269321" name="Picture 14" descr="gauss_sigma5_hsize3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70" y="2385061"/>
            <a:ext cx="4612006" cy="285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22" name="Picture 15" descr="gauss_sigma5_hsize30_2d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5916" r="22746" b="10709"/>
          <a:stretch>
            <a:fillRect/>
          </a:stretch>
        </p:blipFill>
        <p:spPr bwMode="auto">
          <a:xfrm>
            <a:off x="9294496" y="2331720"/>
            <a:ext cx="1095374" cy="110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23" name="Picture 16" descr="gauss_sigma2_hsize30_2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6770" r="22217" b="9853"/>
          <a:stretch>
            <a:fillRect/>
          </a:stretch>
        </p:blipFill>
        <p:spPr bwMode="auto">
          <a:xfrm>
            <a:off x="1583057" y="2345057"/>
            <a:ext cx="1095374" cy="109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24" name="TextBox 16"/>
          <p:cNvSpPr txBox="1">
            <a:spLocks noChangeArrowheads="1"/>
          </p:cNvSpPr>
          <p:nvPr/>
        </p:nvSpPr>
        <p:spPr bwMode="auto">
          <a:xfrm>
            <a:off x="7016120" y="5021582"/>
            <a:ext cx="2541270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l-GR" sz="1920">
                <a:solidFill>
                  <a:srgbClr val="292934"/>
                </a:solidFill>
              </a:rPr>
              <a:t>σ</a:t>
            </a:r>
            <a:r>
              <a:rPr lang="en-US" sz="1920">
                <a:solidFill>
                  <a:srgbClr val="292934"/>
                </a:solidFill>
              </a:rPr>
              <a:t> = 5 with 30 x 30 kernel</a:t>
            </a:r>
          </a:p>
        </p:txBody>
      </p:sp>
    </p:spTree>
    <p:extLst>
      <p:ext uri="{BB962C8B-B14F-4D97-AF65-F5344CB8AC3E}">
        <p14:creationId xmlns:p14="http://schemas.microsoft.com/office/powerpoint/2010/main" val="1025369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A453C4EF-580F-4629-910B-29C047C94540}" type="slidenum">
              <a:rPr lang="en-US">
                <a:solidFill>
                  <a:srgbClr val="292934"/>
                </a:solidFill>
              </a:rPr>
              <a:pPr/>
              <a:t>46</a:t>
            </a:fld>
            <a:endParaRPr lang="en-US">
              <a:solidFill>
                <a:srgbClr val="292934"/>
              </a:solidFill>
            </a:endParaRPr>
          </a:p>
        </p:txBody>
      </p:sp>
      <p:pic>
        <p:nvPicPr>
          <p:cNvPr id="44034" name="Picture 26" descr="filter_sigma1_size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10" y="3867151"/>
            <a:ext cx="1739266" cy="124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27" descr="filter_sigma4_size3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57" y="3910969"/>
            <a:ext cx="1739266" cy="124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240" y="72224"/>
            <a:ext cx="9875520" cy="623101"/>
          </a:xfrm>
        </p:spPr>
        <p:txBody>
          <a:bodyPr/>
          <a:lstStyle/>
          <a:p>
            <a:r>
              <a:rPr lang="en-US" sz="4800"/>
              <a:t>Smoothing with a Gaussian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8950" y="5257801"/>
            <a:ext cx="9875520" cy="267843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680" b="1">
                <a:latin typeface="Courier New" panose="02070309020205020404" pitchFamily="49" charset="0"/>
              </a:rPr>
              <a:t>for sigma=1:3:10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680" b="1">
                <a:latin typeface="Courier New" panose="02070309020205020404" pitchFamily="49" charset="0"/>
              </a:rPr>
              <a:t>	h = fspecial('gaussian‘, fsize, sigma);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680" b="1">
                <a:latin typeface="Courier New" panose="02070309020205020404" pitchFamily="49" charset="0"/>
              </a:rPr>
              <a:t>	out = imfilter(im, h);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680" b="1">
                <a:latin typeface="Courier New" panose="02070309020205020404" pitchFamily="49" charset="0"/>
              </a:rPr>
              <a:t>	imshow(out);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680" b="1">
                <a:latin typeface="Courier New" panose="02070309020205020404" pitchFamily="49" charset="0"/>
              </a:rPr>
              <a:t>	pause;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680" b="1">
                <a:latin typeface="Courier New" panose="02070309020205020404" pitchFamily="49" charset="0"/>
              </a:rPr>
              <a:t>end</a:t>
            </a:r>
          </a:p>
        </p:txBody>
      </p:sp>
      <p:pic>
        <p:nvPicPr>
          <p:cNvPr id="44038" name="Picture 21" descr="filter_sigma10_size3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40" y="3867151"/>
            <a:ext cx="1739266" cy="124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22" descr="blurred_sigma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0" t="6389" r="12981" b="12152"/>
          <a:stretch>
            <a:fillRect/>
          </a:stretch>
        </p:blipFill>
        <p:spPr bwMode="auto">
          <a:xfrm>
            <a:off x="741047" y="1720220"/>
            <a:ext cx="3032760" cy="223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23" descr="blurred_sigma4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4791" r="11906" b="12152"/>
          <a:stretch>
            <a:fillRect/>
          </a:stretch>
        </p:blipFill>
        <p:spPr bwMode="auto">
          <a:xfrm>
            <a:off x="4387219" y="1676400"/>
            <a:ext cx="3067050" cy="227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25" descr="blurred_sigma1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t="4791" r="12981" b="12152"/>
          <a:stretch>
            <a:fillRect/>
          </a:stretch>
        </p:blipFill>
        <p:spPr bwMode="auto">
          <a:xfrm>
            <a:off x="8286753" y="1676400"/>
            <a:ext cx="3067050" cy="227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7366637" y="2465071"/>
            <a:ext cx="22898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4800">
                <a:solidFill>
                  <a:srgbClr val="292934"/>
                </a:solidFill>
              </a:rPr>
              <a:t>…</a:t>
            </a: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883921" y="685800"/>
            <a:ext cx="10673718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80">
                <a:solidFill>
                  <a:srgbClr val="000000"/>
                </a:solidFill>
              </a:rPr>
              <a:t>Parameter </a:t>
            </a:r>
            <a:r>
              <a:rPr lang="el-GR" sz="2880" dirty="0">
                <a:solidFill>
                  <a:srgbClr val="000000"/>
                </a:solidFill>
              </a:rPr>
              <a:t>σ</a:t>
            </a:r>
            <a:r>
              <a:rPr lang="en-US" sz="2880" dirty="0">
                <a:solidFill>
                  <a:srgbClr val="000000"/>
                </a:solidFill>
              </a:rPr>
              <a:t> is the “scale” / “width” / “spread” of the Gaussian kernel, and controls the amount of smoothing.</a:t>
            </a:r>
          </a:p>
        </p:txBody>
      </p:sp>
    </p:spTree>
    <p:extLst>
      <p:ext uri="{BB962C8B-B14F-4D97-AF65-F5344CB8AC3E}">
        <p14:creationId xmlns:p14="http://schemas.microsoft.com/office/powerpoint/2010/main" val="1917335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Filters</a:t>
            </a:r>
          </a:p>
        </p:txBody>
      </p:sp>
      <p:pic>
        <p:nvPicPr>
          <p:cNvPr id="4" name="Picture 3" descr="Screen Shot 2018-10-08 at 11.36.1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6363"/>
            <a:ext cx="10972800" cy="41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7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E7345F3F-B73A-42AA-8593-89883D348112}" type="slidenum">
              <a:rPr lang="en-US"/>
              <a:pPr/>
              <a:t>48</a:t>
            </a:fld>
            <a:endParaRPr lang="en-US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0021" y="1066800"/>
            <a:ext cx="9669379" cy="4419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Values at edges should be near zero </a:t>
            </a:r>
            <a:r>
              <a:rPr lang="en-US" sz="2600" dirty="0">
                <a:latin typeface="Helvetica Neue" charset="0"/>
                <a:ea typeface="Helvetica Neue" charset="0"/>
                <a:cs typeface="Helvetica Neue" charset="0"/>
                <a:sym typeface="Wingdings" panose="05000000000000000000" pitchFamily="2" charset="2"/>
              </a:rPr>
              <a:t> important!</a:t>
            </a:r>
            <a:endParaRPr lang="en-US" sz="2600" dirty="0">
              <a:latin typeface="Helvetica Neue" charset="0"/>
              <a:ea typeface="Helvetica Neue" charset="0"/>
              <a:cs typeface="Helvetica Neue" charset="0"/>
            </a:endParaRPr>
          </a:p>
          <a:p>
            <a:pPr eaLnBrk="1" hangingPunct="1"/>
            <a:r>
              <a:rPr lang="en-US" sz="2600" dirty="0">
                <a:latin typeface="Helvetica Neue" charset="0"/>
                <a:ea typeface="Helvetica Neue" charset="0"/>
                <a:cs typeface="Helvetica Neue" charset="0"/>
              </a:rPr>
              <a:t>Rule of thumb for Gaussian: set filter half-width to about 3 </a:t>
            </a:r>
            <a:r>
              <a:rPr lang="en-US" sz="2600" i="1" dirty="0" err="1">
                <a:latin typeface="Helvetica Neue" charset="0"/>
                <a:ea typeface="Helvetica Neue" charset="0"/>
                <a:cs typeface="Helvetica Neue" charset="0"/>
              </a:rPr>
              <a:t>σ</a:t>
            </a:r>
            <a:endParaRPr lang="en-US" sz="2600" i="1" dirty="0">
              <a:latin typeface="Helvetica Neue" charset="0"/>
              <a:ea typeface="Helvetica Neue" charset="0"/>
              <a:cs typeface="Helvetica Neue" charset="0"/>
            </a:endParaRPr>
          </a:p>
          <a:p>
            <a:pPr eaLnBrk="1" hangingPunct="1">
              <a:buFontTx/>
              <a:buNone/>
            </a:pPr>
            <a:endParaRPr lang="en-US" sz="2600" dirty="0">
              <a:latin typeface="Helvetica Neue" charset="0"/>
              <a:ea typeface="Helvetica Neue" charset="0"/>
              <a:cs typeface="Helvetica Neue" charset="0"/>
            </a:endParaRPr>
          </a:p>
          <a:p>
            <a:pPr eaLnBrk="1" hangingPunct="1"/>
            <a:endParaRPr lang="en-US" sz="2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502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610" y="2233612"/>
            <a:ext cx="4648200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02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How big should the filter be?</a:t>
            </a:r>
          </a:p>
        </p:txBody>
      </p:sp>
    </p:spTree>
    <p:extLst>
      <p:ext uri="{BB962C8B-B14F-4D97-AF65-F5344CB8AC3E}">
        <p14:creationId xmlns:p14="http://schemas.microsoft.com/office/powerpoint/2010/main" val="24732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Separable Filtering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340" y="1005196"/>
            <a:ext cx="7513320" cy="58528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6519070"/>
            <a:ext cx="199285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292934"/>
                </a:solidFill>
                <a:latin typeface="Arial" panose="020B0604020202020204" pitchFamily="34" charset="0"/>
              </a:rPr>
              <a:t>Slide by S. </a:t>
            </a:r>
            <a:r>
              <a:rPr lang="en-US" sz="1440" dirty="0" err="1">
                <a:solidFill>
                  <a:srgbClr val="292934"/>
                </a:solidFill>
                <a:latin typeface="Arial" panose="020B0604020202020204" pitchFamily="34" charset="0"/>
              </a:rPr>
              <a:t>Marschner</a:t>
            </a:r>
            <a:endParaRPr lang="en-US" sz="1440" dirty="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80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>
            <a:spLocks noGrp="1"/>
          </p:cNvSpPr>
          <p:nvPr>
            <p:ph type="sldNum" idx="12"/>
          </p:nvPr>
        </p:nvSpPr>
        <p:spPr>
          <a:xfrm>
            <a:off x="9664502" y="6416676"/>
            <a:ext cx="1003498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fld id="{00000000-1234-1234-1234-123412341234}" type="slidenum">
              <a:rPr lang="en-US">
                <a:latin typeface="Helvetica Neue" charset="0"/>
                <a:ea typeface="Helvetica Neue" charset="0"/>
                <a:cs typeface="Helvetica Neue" charset="0"/>
              </a:rPr>
              <a:pPr algn="l"/>
              <a:t>5</a:t>
            </a:fld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16" name="Google Shape;416;p44" descr="noise"/>
          <p:cNvPicPr preferRelativeResize="0"/>
          <p:nvPr/>
        </p:nvPicPr>
        <p:blipFill rotWithShape="1">
          <a:blip r:embed="rId3">
            <a:alphaModFix/>
          </a:blip>
          <a:srcRect r="50000" b="56670"/>
          <a:stretch/>
        </p:blipFill>
        <p:spPr>
          <a:xfrm>
            <a:off x="4029869" y="838201"/>
            <a:ext cx="2019300" cy="233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b="19835"/>
          <a:stretch/>
        </p:blipFill>
        <p:spPr>
          <a:xfrm>
            <a:off x="2057400" y="4171950"/>
            <a:ext cx="3709988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4"/>
          <p:cNvPicPr preferRelativeResize="0"/>
          <p:nvPr/>
        </p:nvPicPr>
        <p:blipFill rotWithShape="1">
          <a:blip r:embed="rId5">
            <a:alphaModFix/>
          </a:blip>
          <a:srcRect b="19054"/>
          <a:stretch/>
        </p:blipFill>
        <p:spPr>
          <a:xfrm>
            <a:off x="5943601" y="4171950"/>
            <a:ext cx="37115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 descr="vg-nn-hal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9828" y="762000"/>
            <a:ext cx="2038350" cy="268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4" descr="vg-nn-eight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24600" y="748145"/>
            <a:ext cx="2038350" cy="268128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/>
          <p:nvPr/>
        </p:nvSpPr>
        <p:spPr>
          <a:xfrm>
            <a:off x="7239000" y="228601"/>
            <a:ext cx="24463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Super-resolution</a:t>
            </a: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3200400" y="376238"/>
            <a:ext cx="16589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De-noising</a:t>
            </a:r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3" name="Google Shape;423;p44"/>
          <p:cNvSpPr/>
          <p:nvPr/>
        </p:nvSpPr>
        <p:spPr>
          <a:xfrm>
            <a:off x="5436394" y="3729038"/>
            <a:ext cx="16240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In-painting</a:t>
            </a:r>
            <a:endParaRPr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 rot="5400000">
            <a:off x="9123542" y="5237343"/>
            <a:ext cx="12571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>
                <a:solidFill>
                  <a:schemeClr val="dk1"/>
                </a:solidFill>
                <a:latin typeface="Helvetica Neue" charset="0"/>
                <a:ea typeface="Helvetica Neue" charset="0"/>
                <a:cs typeface="Helvetica Neue" charset="0"/>
                <a:sym typeface="Calibri"/>
              </a:rPr>
              <a:t>Bertamio et al </a:t>
            </a:r>
            <a:endParaRPr sz="1400">
              <a:solidFill>
                <a:schemeClr val="dk1"/>
              </a:solidFill>
              <a:latin typeface="Helvetica Neue" charset="0"/>
              <a:ea typeface="Helvetica Neue" charset="0"/>
              <a:cs typeface="Helvetica Neue" charset="0"/>
              <a:sym typeface="Calibri"/>
            </a:endParaRPr>
          </a:p>
        </p:txBody>
      </p:sp>
      <p:pic>
        <p:nvPicPr>
          <p:cNvPr id="425" name="Google Shape;425;p44" descr="noise"/>
          <p:cNvPicPr preferRelativeResize="0"/>
          <p:nvPr/>
        </p:nvPicPr>
        <p:blipFill rotWithShape="1">
          <a:blip r:embed="rId8">
            <a:alphaModFix/>
          </a:blip>
          <a:srcRect l="50000" b="49769"/>
          <a:stretch/>
        </p:blipFill>
        <p:spPr>
          <a:xfrm>
            <a:off x="1828800" y="838200"/>
            <a:ext cx="2019300" cy="2706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84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 t="18013"/>
          <a:stretch>
            <a:fillRect/>
          </a:stretch>
        </p:blipFill>
        <p:spPr bwMode="auto">
          <a:xfrm>
            <a:off x="1524004" y="1325880"/>
            <a:ext cx="9103996" cy="522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Sharpening revisited</a:t>
            </a: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9570721" y="7178042"/>
            <a:ext cx="1778051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292934"/>
                </a:solidFill>
                <a:latin typeface="Arial" panose="020B0604020202020204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954356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562509" y="6263640"/>
            <a:ext cx="2019892" cy="429264"/>
          </a:xfrm>
        </p:spPr>
        <p:txBody>
          <a:bodyPr/>
          <a:lstStyle/>
          <a:p>
            <a:fld id="{6647F8A7-D90F-43F3-801D-50F3D9564193}" type="slidenum">
              <a:rPr lang="en-US">
                <a:solidFill>
                  <a:srgbClr val="292934"/>
                </a:solidFill>
              </a:rPr>
              <a:pPr/>
              <a:t>51</a:t>
            </a:fld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00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Sharpening revisited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1" y="914401"/>
            <a:ext cx="8937668" cy="56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26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022080" y="6427471"/>
            <a:ext cx="2560320" cy="476250"/>
          </a:xfrm>
        </p:spPr>
        <p:txBody>
          <a:bodyPr/>
          <a:lstStyle/>
          <a:p>
            <a:fld id="{887CAA79-0760-4653-AB7A-40070849F0B2}" type="slidenum">
              <a:rPr lang="en-US">
                <a:solidFill>
                  <a:srgbClr val="292934"/>
                </a:solidFill>
              </a:rPr>
              <a:pPr/>
              <a:t>52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Unsharp mask filter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074256" y="1521823"/>
            <a:ext cx="9875519" cy="4939772"/>
            <a:chOff x="144" y="1161"/>
            <a:chExt cx="5568" cy="2836"/>
          </a:xfrm>
        </p:grpSpPr>
        <p:graphicFrame>
          <p:nvGraphicFramePr>
            <p:cNvPr id="302084" name="Object 4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3" name="Photo Editor Photo" r:id="rId6" imgW="4133333" imgH="2905531" progId="">
                    <p:embed/>
                  </p:oleObj>
                </mc:Choice>
                <mc:Fallback>
                  <p:oleObj name="Photo Editor Photo" r:id="rId6" imgW="4133333" imgH="290553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2085" name="Text Box 6"/>
            <p:cNvSpPr txBox="1">
              <a:spLocks noChangeArrowheads="1"/>
            </p:cNvSpPr>
            <p:nvPr/>
          </p:nvSpPr>
          <p:spPr bwMode="auto">
            <a:xfrm>
              <a:off x="2627" y="3714"/>
              <a:ext cx="762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60">
                  <a:solidFill>
                    <a:srgbClr val="292934"/>
                  </a:solidFill>
                </a:rPr>
                <a:t>Gaussian</a:t>
              </a:r>
            </a:p>
          </p:txBody>
        </p:sp>
        <p:grpSp>
          <p:nvGrpSpPr>
            <p:cNvPr id="302086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92"/>
              <a:chOff x="2064" y="576"/>
              <a:chExt cx="1824" cy="2692"/>
            </a:xfrm>
          </p:grpSpPr>
          <p:sp>
            <p:nvSpPr>
              <p:cNvPr id="302087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2088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2089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2090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2091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2092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2093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160">
                  <a:solidFill>
                    <a:srgbClr val="292934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2094" name="Text Box 14"/>
              <p:cNvSpPr txBox="1">
                <a:spLocks noChangeArrowheads="1"/>
              </p:cNvSpPr>
              <p:nvPr/>
            </p:nvSpPr>
            <p:spPr bwMode="auto">
              <a:xfrm>
                <a:off x="2483" y="3024"/>
                <a:ext cx="936" cy="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160">
                    <a:solidFill>
                      <a:srgbClr val="292934"/>
                    </a:solidFill>
                  </a:rPr>
                  <a:t>unit impulse</a:t>
                </a:r>
              </a:p>
            </p:txBody>
          </p:sp>
        </p:grpSp>
        <p:pic>
          <p:nvPicPr>
            <p:cNvPr id="302095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2096" name="Picture 20" descr="log"/>
            <p:cNvPicPr>
              <a:picLocks noChangeAspect="1" noChangeArrowheads="1"/>
            </p:cNvPicPr>
            <p:nvPr/>
          </p:nvPicPr>
          <p:blipFill>
            <a:blip r:embed="rId9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2097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2098" name="Text Box 5"/>
            <p:cNvSpPr txBox="1">
              <a:spLocks noChangeArrowheads="1"/>
            </p:cNvSpPr>
            <p:nvPr/>
          </p:nvSpPr>
          <p:spPr bwMode="auto">
            <a:xfrm>
              <a:off x="4021" y="3753"/>
              <a:ext cx="1646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60">
                  <a:solidFill>
                    <a:srgbClr val="292934"/>
                  </a:solidFill>
                </a:rPr>
                <a:t>Laplacian of Gaussian</a:t>
              </a:r>
            </a:p>
          </p:txBody>
        </p:sp>
      </p:grpSp>
      <p:graphicFrame>
        <p:nvGraphicFramePr>
          <p:cNvPr id="302099" name="Object 19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3444240" y="802003"/>
          <a:ext cx="7315200" cy="43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Equation" r:id="rId11" imgW="3441700" imgH="203200" progId="Equation.3">
                  <p:embed/>
                </p:oleObj>
              </mc:Choice>
              <mc:Fallback>
                <p:oleObj name="Equation" r:id="rId11" imgW="3441700" imgH="203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240" y="802003"/>
                        <a:ext cx="7315200" cy="43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100" name="Text Box 24"/>
          <p:cNvSpPr txBox="1">
            <a:spLocks noChangeArrowheads="1"/>
          </p:cNvSpPr>
          <p:nvPr/>
        </p:nvSpPr>
        <p:spPr bwMode="auto">
          <a:xfrm>
            <a:off x="3131823" y="1735457"/>
            <a:ext cx="938077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srgbClr val="292934"/>
                </a:solidFill>
              </a:rPr>
              <a:t>image</a:t>
            </a:r>
          </a:p>
        </p:txBody>
      </p:sp>
      <p:sp>
        <p:nvSpPr>
          <p:cNvPr id="302101" name="Text Box 25"/>
          <p:cNvSpPr txBox="1">
            <a:spLocks noChangeArrowheads="1"/>
          </p:cNvSpPr>
          <p:nvPr/>
        </p:nvSpPr>
        <p:spPr bwMode="auto">
          <a:xfrm>
            <a:off x="4722831" y="1744982"/>
            <a:ext cx="1047082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srgbClr val="292934"/>
                </a:solidFill>
              </a:rPr>
              <a:t>blurred</a:t>
            </a:r>
            <a:br>
              <a:rPr lang="en-US" sz="2160">
                <a:solidFill>
                  <a:srgbClr val="292934"/>
                </a:solidFill>
              </a:rPr>
            </a:br>
            <a:r>
              <a:rPr lang="en-US" sz="2160">
                <a:solidFill>
                  <a:srgbClr val="292934"/>
                </a:solidFill>
              </a:rPr>
              <a:t>image</a:t>
            </a:r>
          </a:p>
        </p:txBody>
      </p:sp>
      <p:sp>
        <p:nvSpPr>
          <p:cNvPr id="302102" name="Line 26"/>
          <p:cNvSpPr>
            <a:spLocks noChangeShapeType="1"/>
          </p:cNvSpPr>
          <p:nvPr/>
        </p:nvSpPr>
        <p:spPr bwMode="auto">
          <a:xfrm flipV="1">
            <a:off x="3589020" y="1234440"/>
            <a:ext cx="0" cy="548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302103" name="Line 27"/>
          <p:cNvSpPr>
            <a:spLocks noChangeShapeType="1"/>
          </p:cNvSpPr>
          <p:nvPr/>
        </p:nvSpPr>
        <p:spPr bwMode="auto">
          <a:xfrm flipV="1">
            <a:off x="5234940" y="1234440"/>
            <a:ext cx="0" cy="548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  <p:sp>
        <p:nvSpPr>
          <p:cNvPr id="302104" name="Text Box 28"/>
          <p:cNvSpPr txBox="1">
            <a:spLocks noChangeArrowheads="1"/>
          </p:cNvSpPr>
          <p:nvPr/>
        </p:nvSpPr>
        <p:spPr bwMode="auto">
          <a:xfrm>
            <a:off x="9270598" y="1735458"/>
            <a:ext cx="1659429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160">
                <a:solidFill>
                  <a:srgbClr val="292934"/>
                </a:solidFill>
              </a:rPr>
              <a:t>unit impulse</a:t>
            </a:r>
            <a:br>
              <a:rPr lang="en-US" sz="2160">
                <a:solidFill>
                  <a:srgbClr val="292934"/>
                </a:solidFill>
              </a:rPr>
            </a:br>
            <a:r>
              <a:rPr lang="en-US" sz="2160">
                <a:solidFill>
                  <a:srgbClr val="292934"/>
                </a:solidFill>
              </a:rPr>
              <a:t>(identity)</a:t>
            </a:r>
          </a:p>
        </p:txBody>
      </p:sp>
      <p:sp>
        <p:nvSpPr>
          <p:cNvPr id="302105" name="Line 29"/>
          <p:cNvSpPr>
            <a:spLocks noChangeShapeType="1"/>
          </p:cNvSpPr>
          <p:nvPr/>
        </p:nvSpPr>
        <p:spPr bwMode="auto">
          <a:xfrm flipV="1">
            <a:off x="10081260" y="1234440"/>
            <a:ext cx="0" cy="548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60">
              <a:solidFill>
                <a:srgbClr val="29293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1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2AAB93A7-C698-48A2-8A8F-ACAF0E6B7139}" type="slidenum">
              <a:rPr lang="en-US"/>
              <a:pPr/>
              <a:t>53</a:t>
            </a:fld>
            <a:endParaRPr lang="en-US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Boundary issues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599" y="1143001"/>
            <a:ext cx="10110537" cy="4525963"/>
          </a:xfrm>
        </p:spPr>
        <p:txBody>
          <a:bodyPr/>
          <a:lstStyle/>
          <a:p>
            <a:r>
              <a:rPr lang="en-US" dirty="0"/>
              <a:t>What about near the edge?</a:t>
            </a:r>
          </a:p>
          <a:p>
            <a:pPr lvl="1"/>
            <a:r>
              <a:rPr lang="en-US" dirty="0"/>
              <a:t>the filter window falls off the edge of the image</a:t>
            </a:r>
          </a:p>
          <a:p>
            <a:pPr lvl="1"/>
            <a:r>
              <a:rPr lang="en-US" dirty="0"/>
              <a:t>need to extrapolate</a:t>
            </a:r>
          </a:p>
          <a:p>
            <a:pPr lvl="1"/>
            <a:r>
              <a:rPr lang="en-US" dirty="0"/>
              <a:t>methods:</a:t>
            </a:r>
          </a:p>
          <a:p>
            <a:pPr lvl="2"/>
            <a:r>
              <a:rPr lang="en-US" dirty="0"/>
              <a:t>clip filter (black)</a:t>
            </a:r>
          </a:p>
          <a:p>
            <a:pPr lvl="2"/>
            <a:r>
              <a:rPr lang="en-US" dirty="0"/>
              <a:t>wrap around</a:t>
            </a:r>
          </a:p>
          <a:p>
            <a:pPr lvl="2"/>
            <a:r>
              <a:rPr lang="en-US" dirty="0"/>
              <a:t>copy edge</a:t>
            </a:r>
          </a:p>
          <a:p>
            <a:pPr lvl="2"/>
            <a:r>
              <a:rPr lang="en-US" dirty="0"/>
              <a:t>reflect across edge</a:t>
            </a:r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4321" name="Text Box 17"/>
          <p:cNvSpPr txBox="1">
            <a:spLocks noChangeArrowheads="1"/>
          </p:cNvSpPr>
          <p:nvPr/>
        </p:nvSpPr>
        <p:spPr bwMode="auto">
          <a:xfrm>
            <a:off x="8686800" y="6553200"/>
            <a:ext cx="189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89235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040D761D-227D-4811-8529-5BECF4C2E80C}" type="slidenum">
              <a:rPr lang="en-US"/>
              <a:pPr/>
              <a:t>54</a:t>
            </a:fld>
            <a:endParaRPr lang="en-US"/>
          </a:p>
        </p:txBody>
      </p:sp>
      <p:sp>
        <p:nvSpPr>
          <p:cNvPr id="3563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Boundary issues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z="4000" dirty="0"/>
              <a:t>What about near the edge?</a:t>
            </a:r>
          </a:p>
          <a:p>
            <a:pPr lvl="1"/>
            <a:r>
              <a:rPr lang="en-US" sz="3600" dirty="0"/>
              <a:t>the filter window falls off the edge of the image</a:t>
            </a:r>
          </a:p>
          <a:p>
            <a:pPr lvl="1"/>
            <a:r>
              <a:rPr lang="en-US" sz="3600" dirty="0"/>
              <a:t>need to extrapolate</a:t>
            </a:r>
          </a:p>
          <a:p>
            <a:pPr lvl="1"/>
            <a:r>
              <a:rPr lang="en-US" sz="3600" dirty="0"/>
              <a:t>methods (MATLAB):</a:t>
            </a:r>
          </a:p>
          <a:p>
            <a:pPr lvl="2"/>
            <a:r>
              <a:rPr lang="en-US" sz="2400" dirty="0"/>
              <a:t>clip filter (black): 	</a:t>
            </a:r>
            <a:r>
              <a:rPr lang="en-US" sz="2400" dirty="0" err="1"/>
              <a:t>imfilter</a:t>
            </a:r>
            <a:r>
              <a:rPr lang="en-US" sz="2400" dirty="0"/>
              <a:t>(f, g, 0)</a:t>
            </a:r>
          </a:p>
          <a:p>
            <a:pPr lvl="2"/>
            <a:r>
              <a:rPr lang="en-US" sz="2400" dirty="0"/>
              <a:t>wrap around:		</a:t>
            </a:r>
            <a:r>
              <a:rPr lang="en-US" sz="2400" dirty="0" err="1"/>
              <a:t>imfilter</a:t>
            </a:r>
            <a:r>
              <a:rPr lang="en-US" sz="2400" dirty="0"/>
              <a:t>(f, g, ‘circular’)</a:t>
            </a:r>
          </a:p>
          <a:p>
            <a:pPr lvl="2"/>
            <a:r>
              <a:rPr lang="en-US" sz="2400" dirty="0"/>
              <a:t>copy edge: 		</a:t>
            </a:r>
            <a:r>
              <a:rPr lang="en-US" sz="2400" dirty="0" err="1"/>
              <a:t>imfilter</a:t>
            </a:r>
            <a:r>
              <a:rPr lang="en-US" sz="2400" dirty="0"/>
              <a:t>(f, g, ‘replicate’)</a:t>
            </a:r>
          </a:p>
          <a:p>
            <a:pPr lvl="2"/>
            <a:r>
              <a:rPr lang="en-US" sz="2400" dirty="0"/>
              <a:t>reflect across edge: 	</a:t>
            </a:r>
            <a:r>
              <a:rPr lang="en-US" sz="2400" dirty="0" err="1"/>
              <a:t>imfilter</a:t>
            </a:r>
            <a:r>
              <a:rPr lang="en-US" sz="2400" dirty="0"/>
              <a:t>(f, g, ‘symmetric’)</a:t>
            </a:r>
          </a:p>
        </p:txBody>
      </p:sp>
      <p:sp>
        <p:nvSpPr>
          <p:cNvPr id="356356" name="Text Box 17"/>
          <p:cNvSpPr txBox="1">
            <a:spLocks noChangeArrowheads="1"/>
          </p:cNvSpPr>
          <p:nvPr/>
        </p:nvSpPr>
        <p:spPr bwMode="auto">
          <a:xfrm>
            <a:off x="8686800" y="6553200"/>
            <a:ext cx="189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1098245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DA7D28E4-DB56-4B83-BC54-12CDDE5590C7}" type="slidenum">
              <a:rPr lang="en-US"/>
              <a:pPr/>
              <a:t>55</a:t>
            </a:fld>
            <a:endParaRPr lang="en-US"/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Common Types of Noise</a:t>
            </a:r>
          </a:p>
        </p:txBody>
      </p:sp>
      <p:sp>
        <p:nvSpPr>
          <p:cNvPr id="283651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6324600" y="1143000"/>
            <a:ext cx="5257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b="1" dirty="0"/>
              <a:t>Salt and pepper noise</a:t>
            </a:r>
            <a:r>
              <a:rPr lang="en-US" sz="2800" dirty="0"/>
              <a:t>: contains random occurrences of black and white pixels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b="1" dirty="0"/>
              <a:t>Impulse noise: </a:t>
            </a:r>
            <a:r>
              <a:rPr lang="en-US" sz="2800" dirty="0"/>
              <a:t>contains random occurrences of white pixels</a:t>
            </a:r>
          </a:p>
          <a:p>
            <a:pPr>
              <a:lnSpc>
                <a:spcPct val="80000"/>
              </a:lnSpc>
            </a:pPr>
            <a:endParaRPr lang="en-US" sz="2800" b="1" dirty="0"/>
          </a:p>
          <a:p>
            <a:pPr>
              <a:lnSpc>
                <a:spcPct val="80000"/>
              </a:lnSpc>
            </a:pPr>
            <a:r>
              <a:rPr lang="en-US" sz="2800" b="1" dirty="0"/>
              <a:t>Gaussian noise</a:t>
            </a:r>
            <a:r>
              <a:rPr lang="en-US" sz="2800" dirty="0"/>
              <a:t>: variations in intensity drawn from a Gaussian normal distribution</a:t>
            </a:r>
            <a:endParaRPr lang="en-US" sz="2000" dirty="0"/>
          </a:p>
        </p:txBody>
      </p:sp>
      <p:graphicFrame>
        <p:nvGraphicFramePr>
          <p:cNvPr id="283652" name="Object 4"/>
          <p:cNvGraphicFramePr>
            <a:graphicFrameLocks noChangeAspect="1"/>
          </p:cNvGraphicFramePr>
          <p:nvPr/>
        </p:nvGraphicFramePr>
        <p:xfrm>
          <a:off x="1524000" y="1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name="Equation" r:id="rId4" imgW="435285" imgH="677109" progId="Equation.3">
                  <p:embed/>
                </p:oleObj>
              </mc:Choice>
              <mc:Fallback>
                <p:oleObj name="Equation" r:id="rId4" imgW="435285" imgH="6771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3653" name="Picture 5" descr="noi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1066800"/>
            <a:ext cx="4056062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54" name="Text Box 13"/>
          <p:cNvSpPr txBox="1">
            <a:spLocks noChangeArrowheads="1"/>
          </p:cNvSpPr>
          <p:nvPr/>
        </p:nvSpPr>
        <p:spPr bwMode="auto">
          <a:xfrm>
            <a:off x="9058276" y="65532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09621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BD40F50-D4D1-4275-94B5-C15B92773410}" type="slidenum">
              <a:rPr lang="en-US"/>
              <a:pPr/>
              <a:t>56</a:t>
            </a:fld>
            <a:endParaRPr lang="en-US"/>
          </a:p>
        </p:txBody>
      </p:sp>
      <p:sp>
        <p:nvSpPr>
          <p:cNvPr id="304130" name="Title 1"/>
          <p:cNvSpPr>
            <a:spLocks noGrp="1"/>
          </p:cNvSpPr>
          <p:nvPr>
            <p:ph type="title" idx="4294967295"/>
          </p:nvPr>
        </p:nvSpPr>
        <p:spPr>
          <a:xfrm>
            <a:off x="1933575" y="-39688"/>
            <a:ext cx="8229600" cy="1143001"/>
          </a:xfrm>
        </p:spPr>
        <p:txBody>
          <a:bodyPr/>
          <a:lstStyle/>
          <a:p>
            <a:pPr eaLnBrk="1" hangingPunct="1"/>
            <a:r>
              <a:rPr lang="en-US"/>
              <a:t>Gaussian noise</a:t>
            </a:r>
          </a:p>
        </p:txBody>
      </p:sp>
      <p:sp>
        <p:nvSpPr>
          <p:cNvPr id="304131" name="TextBox 5"/>
          <p:cNvSpPr txBox="1">
            <a:spLocks noChangeArrowheads="1"/>
          </p:cNvSpPr>
          <p:nvPr/>
        </p:nvSpPr>
        <p:spPr bwMode="auto">
          <a:xfrm>
            <a:off x="9236076" y="6569076"/>
            <a:ext cx="28114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Fig: M. Hebert</a:t>
            </a:r>
          </a:p>
        </p:txBody>
      </p:sp>
      <p:grpSp>
        <p:nvGrpSpPr>
          <p:cNvPr id="304132" name="Group 8"/>
          <p:cNvGrpSpPr>
            <a:grpSpLocks/>
          </p:cNvGrpSpPr>
          <p:nvPr/>
        </p:nvGrpSpPr>
        <p:grpSpPr bwMode="auto">
          <a:xfrm>
            <a:off x="2079625" y="800101"/>
            <a:ext cx="6813550" cy="5229225"/>
            <a:chOff x="-101664" y="1201707"/>
            <a:chExt cx="6813550" cy="5229225"/>
          </a:xfrm>
        </p:grpSpPr>
        <p:pic>
          <p:nvPicPr>
            <p:cNvPr id="30413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664" y="1201707"/>
              <a:ext cx="6813550" cy="522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134" name="Rectangle 6"/>
            <p:cNvSpPr>
              <a:spLocks noChangeArrowheads="1"/>
            </p:cNvSpPr>
            <p:nvPr/>
          </p:nvSpPr>
          <p:spPr bwMode="auto">
            <a:xfrm>
              <a:off x="52263" y="1384272"/>
              <a:ext cx="1095390" cy="1131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tr-TR"/>
            </a:p>
          </p:txBody>
        </p:sp>
      </p:grpSp>
      <p:sp>
        <p:nvSpPr>
          <p:cNvPr id="304135" name="TextBox 7"/>
          <p:cNvSpPr txBox="1">
            <a:spLocks noChangeArrowheads="1"/>
          </p:cNvSpPr>
          <p:nvPr/>
        </p:nvSpPr>
        <p:spPr bwMode="auto">
          <a:xfrm>
            <a:off x="2322095" y="5940425"/>
            <a:ext cx="784108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 noise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(size(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)).*sigma;</a:t>
            </a:r>
          </a:p>
          <a:p>
            <a:pPr eaLnBrk="1" hangingPunct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&gt;&gt; output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noise;</a:t>
            </a:r>
          </a:p>
        </p:txBody>
      </p:sp>
    </p:spTree>
    <p:extLst>
      <p:ext uri="{BB962C8B-B14F-4D97-AF65-F5344CB8AC3E}">
        <p14:creationId xmlns:p14="http://schemas.microsoft.com/office/powerpoint/2010/main" val="1807076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3453E0F-4EF3-4059-B4D2-55B23F037F6E}" type="slidenum">
              <a:rPr lang="en-US"/>
              <a:pPr/>
              <a:t>57</a:t>
            </a:fld>
            <a:endParaRPr lang="en-US"/>
          </a:p>
        </p:txBody>
      </p:sp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914401"/>
            <a:ext cx="54991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747" name="Text Box 3"/>
          <p:cNvSpPr txBox="1">
            <a:spLocks noChangeArrowheads="1"/>
          </p:cNvSpPr>
          <p:nvPr/>
        </p:nvSpPr>
        <p:spPr bwMode="auto">
          <a:xfrm>
            <a:off x="1905000" y="5867401"/>
            <a:ext cx="8458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/>
              <a:t>Smoothing with larger standard deviations suppresses noise, but also blurs the image</a:t>
            </a:r>
          </a:p>
        </p:txBody>
      </p:sp>
      <p:sp>
        <p:nvSpPr>
          <p:cNvPr id="287748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Reducing Gaussian noise</a:t>
            </a:r>
          </a:p>
        </p:txBody>
      </p:sp>
      <p:pic>
        <p:nvPicPr>
          <p:cNvPr id="287749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4" t="3210" r="28915"/>
          <a:stretch>
            <a:fillRect/>
          </a:stretch>
        </p:blipFill>
        <p:spPr bwMode="auto">
          <a:xfrm>
            <a:off x="8001000" y="990600"/>
            <a:ext cx="152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140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76F3FAB8-B33F-4E1A-84FE-4FF0EFFA22B6}" type="slidenum">
              <a:rPr lang="en-US"/>
              <a:pPr/>
              <a:t>58</a:t>
            </a:fld>
            <a:endParaRPr lang="en-US"/>
          </a:p>
        </p:txBody>
      </p:sp>
      <p:sp>
        <p:nvSpPr>
          <p:cNvPr id="289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Reducing salt-and-pepper noise</a:t>
            </a:r>
          </a:p>
        </p:txBody>
      </p:sp>
      <p:sp>
        <p:nvSpPr>
          <p:cNvPr id="1075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4879975"/>
            <a:ext cx="8229600" cy="1246188"/>
          </a:xfrm>
        </p:spPr>
        <p:txBody>
          <a:bodyPr/>
          <a:lstStyle/>
          <a:p>
            <a:r>
              <a:rPr lang="en-US"/>
              <a:t>What’s wrong with the results?</a:t>
            </a:r>
          </a:p>
        </p:txBody>
      </p:sp>
      <p:pic>
        <p:nvPicPr>
          <p:cNvPr id="289796" name="Picture 4" descr="salt_and_pep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54150"/>
            <a:ext cx="79248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3133726" y="11430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/>
              <a:t>3x3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5724526" y="11430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/>
              <a:t>5x5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8315326" y="11430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/>
              <a:t>7x7</a:t>
            </a:r>
          </a:p>
        </p:txBody>
      </p:sp>
    </p:spTree>
    <p:extLst>
      <p:ext uri="{BB962C8B-B14F-4D97-AF65-F5344CB8AC3E}">
        <p14:creationId xmlns:p14="http://schemas.microsoft.com/office/powerpoint/2010/main" val="187202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0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CD19F7BC-C614-4F69-84A1-A05DAE93C7AB}" type="slidenum">
              <a:rPr lang="en-US"/>
              <a:pPr/>
              <a:t>59</a:t>
            </a:fld>
            <a:endParaRPr lang="en-US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Alternative idea: Median filtering</a:t>
            </a:r>
          </a:p>
        </p:txBody>
      </p:sp>
      <p:graphicFrame>
        <p:nvGraphicFramePr>
          <p:cNvPr id="291843" name="Object 3"/>
          <p:cNvGraphicFramePr>
            <a:graphicFrameLocks noChangeAspect="1"/>
          </p:cNvGraphicFramePr>
          <p:nvPr/>
        </p:nvGraphicFramePr>
        <p:xfrm>
          <a:off x="1524000" y="1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Equation" r:id="rId4" imgW="435285" imgH="677109" progId="Equation.3">
                  <p:embed/>
                </p:oleObj>
              </mc:Choice>
              <mc:Fallback>
                <p:oleObj name="Equation" r:id="rId4" imgW="435285" imgH="6771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782053" y="1022350"/>
            <a:ext cx="9200147" cy="5454650"/>
          </a:xfrm>
        </p:spPr>
        <p:txBody>
          <a:bodyPr/>
          <a:lstStyle/>
          <a:p>
            <a:r>
              <a:rPr lang="en-US" sz="2800"/>
              <a:t>A </a:t>
            </a:r>
            <a:r>
              <a:rPr lang="en-US" sz="2800" b="1"/>
              <a:t>median filter</a:t>
            </a:r>
            <a:r>
              <a:rPr lang="en-US" sz="2800"/>
              <a:t> operates over a window by selecting the median intensity in the window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grpSp>
        <p:nvGrpSpPr>
          <p:cNvPr id="291845" name="Group 7"/>
          <p:cNvGrpSpPr>
            <a:grpSpLocks/>
          </p:cNvGrpSpPr>
          <p:nvPr/>
        </p:nvGrpSpPr>
        <p:grpSpPr bwMode="auto">
          <a:xfrm>
            <a:off x="2819400" y="2057400"/>
            <a:ext cx="6019800" cy="3657600"/>
            <a:chOff x="1344" y="1344"/>
            <a:chExt cx="2784" cy="1680"/>
          </a:xfrm>
        </p:grpSpPr>
        <p:pic>
          <p:nvPicPr>
            <p:cNvPr id="291846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" y="1349"/>
              <a:ext cx="2666" cy="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1847" name="Rectangle 6"/>
            <p:cNvSpPr>
              <a:spLocks noChangeArrowheads="1"/>
            </p:cNvSpPr>
            <p:nvPr/>
          </p:nvSpPr>
          <p:spPr bwMode="auto">
            <a:xfrm>
              <a:off x="1344" y="1344"/>
              <a:ext cx="96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sz="2400"/>
            </a:p>
          </p:txBody>
        </p:sp>
      </p:grpSp>
      <p:sp>
        <p:nvSpPr>
          <p:cNvPr id="1029128" name="Text Box 8"/>
          <p:cNvSpPr txBox="1">
            <a:spLocks noChangeArrowheads="1"/>
          </p:cNvSpPr>
          <p:nvPr/>
        </p:nvSpPr>
        <p:spPr bwMode="auto">
          <a:xfrm>
            <a:off x="902368" y="6019801"/>
            <a:ext cx="862263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sz="2800"/>
              <a:t>   Is median filtering linear?</a:t>
            </a:r>
          </a:p>
        </p:txBody>
      </p:sp>
      <p:sp>
        <p:nvSpPr>
          <p:cNvPr id="291849" name="Text Box 9"/>
          <p:cNvSpPr txBox="1">
            <a:spLocks noChangeArrowheads="1"/>
          </p:cNvSpPr>
          <p:nvPr/>
        </p:nvSpPr>
        <p:spPr bwMode="auto">
          <a:xfrm>
            <a:off x="8839201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/>
              <a:t>Source: K. Grauman</a:t>
            </a:r>
          </a:p>
        </p:txBody>
      </p:sp>
    </p:spTree>
    <p:extLst>
      <p:ext uri="{BB962C8B-B14F-4D97-AF65-F5344CB8AC3E}">
        <p14:creationId xmlns:p14="http://schemas.microsoft.com/office/powerpoint/2010/main" val="30757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92480" y="0"/>
            <a:ext cx="941832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Noise </a:t>
            </a:r>
            <a:r>
              <a:rPr lang="en-US" dirty="0">
                <a:latin typeface="Calibri" charset="0"/>
              </a:rPr>
              <a:t>reduction</a:t>
            </a:r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24000" y="1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9" imgW="435285" imgH="677109" progId="Equation.3">
                  <p:embed/>
                </p:oleObj>
              </mc:Choice>
              <mc:Fallback>
                <p:oleObj name="Equation" r:id="rId9" imgW="435285" imgH="6771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0932" name="Picture 4" descr="image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lum bright="24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2027240"/>
            <a:ext cx="2690813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0933" name="Picture 5" descr="image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lum bright="24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2027240"/>
            <a:ext cx="2690813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0934" name="Picture 6" descr="avg1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lum bright="24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2" y="2427288"/>
            <a:ext cx="2682875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83921" y="933452"/>
            <a:ext cx="9123680" cy="1504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alibri" charset="0"/>
              </a:rPr>
              <a:t>Given a camera and a still scene, how can you reduce noise?</a:t>
            </a:r>
          </a:p>
        </p:txBody>
      </p:sp>
      <p:sp>
        <p:nvSpPr>
          <p:cNvPr id="1020936" name="Text Box 8"/>
          <p:cNvSpPr txBox="1">
            <a:spLocks noChangeArrowheads="1"/>
          </p:cNvSpPr>
          <p:nvPr/>
        </p:nvSpPr>
        <p:spPr bwMode="auto">
          <a:xfrm>
            <a:off x="1524000" y="5943601"/>
            <a:ext cx="685744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80">
                <a:solidFill>
                  <a:srgbClr val="292934"/>
                </a:solidFill>
              </a:rPr>
              <a:t>Take lots of images and average them! </a:t>
            </a:r>
          </a:p>
        </p:txBody>
      </p:sp>
      <p:sp>
        <p:nvSpPr>
          <p:cNvPr id="1020937" name="Rectangle 9"/>
          <p:cNvSpPr>
            <a:spLocks noChangeArrowheads="1"/>
          </p:cNvSpPr>
          <p:nvPr/>
        </p:nvSpPr>
        <p:spPr bwMode="auto">
          <a:xfrm>
            <a:off x="1615440" y="6384926"/>
            <a:ext cx="4302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292934"/>
                </a:solidFill>
                <a:latin typeface="Arial" panose="020B0604020202020204" pitchFamily="34" charset="0"/>
              </a:rPr>
              <a:t>What</a:t>
            </a:r>
            <a:r>
              <a:rPr lang="ja-JP" altLang="en-US" sz="2400" dirty="0">
                <a:solidFill>
                  <a:srgbClr val="292934"/>
                </a:solidFill>
                <a:latin typeface="Arial" panose="020B0604020202020204" pitchFamily="34" charset="0"/>
              </a:rPr>
              <a:t>’</a:t>
            </a:r>
            <a:r>
              <a:rPr lang="en-US" sz="2400" dirty="0">
                <a:solidFill>
                  <a:srgbClr val="292934"/>
                </a:solidFill>
                <a:latin typeface="Arial" panose="020B0604020202020204" pitchFamily="34" charset="0"/>
              </a:rPr>
              <a:t>s the next best thing?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9144000" y="6553202"/>
            <a:ext cx="12802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292934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56402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0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0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0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0936" grpId="0"/>
      <p:bldP spid="102093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B4BAC0B-B09F-49FD-9BA8-0B278349B361}" type="slidenum">
              <a:rPr lang="en-US"/>
              <a:pPr/>
              <a:t>60</a:t>
            </a:fld>
            <a:endParaRPr lang="en-US"/>
          </a:p>
        </p:txBody>
      </p:sp>
      <p:sp>
        <p:nvSpPr>
          <p:cNvPr id="293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Median filter</a:t>
            </a:r>
          </a:p>
        </p:txBody>
      </p:sp>
      <p:sp>
        <p:nvSpPr>
          <p:cNvPr id="1077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97832" y="1066801"/>
            <a:ext cx="9284368" cy="1393825"/>
          </a:xfrm>
        </p:spPr>
        <p:txBody>
          <a:bodyPr/>
          <a:lstStyle/>
          <a:p>
            <a:r>
              <a:rPr lang="en-US" sz="3200"/>
              <a:t>What advantage does median filtering have over Gaussian filtering?</a:t>
            </a:r>
          </a:p>
          <a:p>
            <a:pPr lvl="1"/>
            <a:r>
              <a:rPr lang="en-US" sz="2800" dirty="0"/>
              <a:t>Robustness to outliers</a:t>
            </a:r>
          </a:p>
          <a:p>
            <a:pPr lvl="1"/>
            <a:r>
              <a:rPr lang="en-US" sz="2800" dirty="0"/>
              <a:t>Edge preserving</a:t>
            </a:r>
          </a:p>
        </p:txBody>
      </p:sp>
      <p:pic>
        <p:nvPicPr>
          <p:cNvPr id="1077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05001"/>
            <a:ext cx="4648200" cy="412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3893" name="Text Box 5"/>
          <p:cNvSpPr txBox="1">
            <a:spLocks noChangeArrowheads="1"/>
          </p:cNvSpPr>
          <p:nvPr/>
        </p:nvSpPr>
        <p:spPr bwMode="auto">
          <a:xfrm>
            <a:off x="8839201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/>
              <a:t>Source: K. Grauman</a:t>
            </a:r>
          </a:p>
        </p:txBody>
      </p:sp>
    </p:spTree>
    <p:extLst>
      <p:ext uri="{BB962C8B-B14F-4D97-AF65-F5344CB8AC3E}">
        <p14:creationId xmlns:p14="http://schemas.microsoft.com/office/powerpoint/2010/main" val="5812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7251" grpId="0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497BA1AF-C882-4403-B7AC-1725D038C07E}" type="slidenum">
              <a:rPr lang="en-US"/>
              <a:pPr/>
              <a:t>61</a:t>
            </a:fld>
            <a:endParaRPr lang="en-US"/>
          </a:p>
        </p:txBody>
      </p:sp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Median filter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/>
          <a:stretch>
            <a:fillRect/>
          </a:stretch>
        </p:blipFill>
        <p:spPr bwMode="auto">
          <a:xfrm>
            <a:off x="2579688" y="1238250"/>
            <a:ext cx="66675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7"/>
          <p:cNvSpPr txBox="1">
            <a:spLocks noChangeArrowheads="1"/>
          </p:cNvSpPr>
          <p:nvPr/>
        </p:nvSpPr>
        <p:spPr bwMode="auto">
          <a:xfrm>
            <a:off x="1970088" y="1543050"/>
            <a:ext cx="1447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Salt and pepper noise</a:t>
            </a:r>
          </a:p>
        </p:txBody>
      </p:sp>
      <p:sp>
        <p:nvSpPr>
          <p:cNvPr id="65541" name="Line 8"/>
          <p:cNvSpPr>
            <a:spLocks noChangeShapeType="1"/>
          </p:cNvSpPr>
          <p:nvPr/>
        </p:nvSpPr>
        <p:spPr bwMode="auto">
          <a:xfrm>
            <a:off x="2960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2" name="Text Box 9"/>
          <p:cNvSpPr txBox="1">
            <a:spLocks noChangeArrowheads="1"/>
          </p:cNvSpPr>
          <p:nvPr/>
        </p:nvSpPr>
        <p:spPr bwMode="auto">
          <a:xfrm>
            <a:off x="9209088" y="169545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Median filtered</a:t>
            </a:r>
          </a:p>
        </p:txBody>
      </p:sp>
      <p:sp>
        <p:nvSpPr>
          <p:cNvPr id="65543" name="Line 10"/>
          <p:cNvSpPr>
            <a:spLocks noChangeShapeType="1"/>
          </p:cNvSpPr>
          <p:nvPr/>
        </p:nvSpPr>
        <p:spPr bwMode="auto">
          <a:xfrm flipH="1">
            <a:off x="8751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4" name="TextBox 8"/>
          <p:cNvSpPr txBox="1">
            <a:spLocks noChangeArrowheads="1"/>
          </p:cNvSpPr>
          <p:nvPr/>
        </p:nvSpPr>
        <p:spPr bwMode="auto">
          <a:xfrm>
            <a:off x="9163051" y="6548439"/>
            <a:ext cx="2847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/>
              <a:t>Source: M. Hebert</a:t>
            </a:r>
          </a:p>
        </p:txBody>
      </p:sp>
      <p:sp>
        <p:nvSpPr>
          <p:cNvPr id="65545" name="TextBox 9"/>
          <p:cNvSpPr txBox="1">
            <a:spLocks noChangeArrowheads="1"/>
          </p:cNvSpPr>
          <p:nvPr/>
        </p:nvSpPr>
        <p:spPr bwMode="auto">
          <a:xfrm>
            <a:off x="4562476" y="5984875"/>
            <a:ext cx="3432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Plots of a row of the image</a:t>
            </a:r>
          </a:p>
        </p:txBody>
      </p:sp>
    </p:spTree>
    <p:extLst>
      <p:ext uri="{BB962C8B-B14F-4D97-AF65-F5344CB8AC3E}">
        <p14:creationId xmlns:p14="http://schemas.microsoft.com/office/powerpoint/2010/main" val="2043249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01FF98F1-20AE-44A5-84E1-1F22F6BDBE34}" type="slidenum">
              <a:rPr lang="en-US"/>
              <a:pPr/>
              <a:t>62</a:t>
            </a:fld>
            <a:endParaRPr lang="en-US"/>
          </a:p>
        </p:txBody>
      </p:sp>
      <p:sp>
        <p:nvSpPr>
          <p:cNvPr id="295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171450"/>
            <a:ext cx="8458200" cy="571500"/>
          </a:xfrm>
        </p:spPr>
        <p:txBody>
          <a:bodyPr/>
          <a:lstStyle/>
          <a:p>
            <a:r>
              <a:rPr lang="en-US"/>
              <a:t>Gaussian vs. median filtering</a:t>
            </a:r>
          </a:p>
        </p:txBody>
      </p:sp>
      <p:graphicFrame>
        <p:nvGraphicFramePr>
          <p:cNvPr id="295939" name="Object 3"/>
          <p:cNvGraphicFramePr>
            <a:graphicFrameLocks noChangeAspect="1"/>
          </p:cNvGraphicFramePr>
          <p:nvPr/>
        </p:nvGraphicFramePr>
        <p:xfrm>
          <a:off x="1524000" y="1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Equation" r:id="rId4" imgW="435285" imgH="677109" progId="Equation.3">
                  <p:embed/>
                </p:oleObj>
              </mc:Choice>
              <mc:Fallback>
                <p:oleObj name="Equation" r:id="rId4" imgW="435285" imgH="6771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40" name="AutoShape 4"/>
          <p:cNvSpPr>
            <a:spLocks noChangeAspect="1" noChangeArrowheads="1" noTextEdit="1"/>
          </p:cNvSpPr>
          <p:nvPr/>
        </p:nvSpPr>
        <p:spPr bwMode="auto">
          <a:xfrm>
            <a:off x="2438400" y="971551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941" name="Rectangle 5"/>
          <p:cNvSpPr>
            <a:spLocks noChangeArrowheads="1"/>
          </p:cNvSpPr>
          <p:nvPr/>
        </p:nvSpPr>
        <p:spPr bwMode="auto">
          <a:xfrm>
            <a:off x="2438400" y="971551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2400"/>
          </a:p>
        </p:txBody>
      </p:sp>
      <p:pic>
        <p:nvPicPr>
          <p:cNvPr id="295942" name="Picture 9" descr="salt_and_peppe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50951"/>
            <a:ext cx="6400800" cy="550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943" name="Text Box 10"/>
          <p:cNvSpPr txBox="1">
            <a:spLocks noChangeArrowheads="1"/>
          </p:cNvSpPr>
          <p:nvPr/>
        </p:nvSpPr>
        <p:spPr bwMode="auto">
          <a:xfrm>
            <a:off x="3981451" y="8382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/>
              <a:t>3x3</a:t>
            </a:r>
          </a:p>
        </p:txBody>
      </p:sp>
      <p:sp>
        <p:nvSpPr>
          <p:cNvPr id="295944" name="Text Box 11"/>
          <p:cNvSpPr txBox="1">
            <a:spLocks noChangeArrowheads="1"/>
          </p:cNvSpPr>
          <p:nvPr/>
        </p:nvSpPr>
        <p:spPr bwMode="auto">
          <a:xfrm>
            <a:off x="6181726" y="8382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/>
              <a:t>5x5</a:t>
            </a:r>
          </a:p>
        </p:txBody>
      </p:sp>
      <p:sp>
        <p:nvSpPr>
          <p:cNvPr id="295945" name="Text Box 12"/>
          <p:cNvSpPr txBox="1">
            <a:spLocks noChangeArrowheads="1"/>
          </p:cNvSpPr>
          <p:nvPr/>
        </p:nvSpPr>
        <p:spPr bwMode="auto">
          <a:xfrm>
            <a:off x="8315326" y="8382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/>
              <a:t>7x7</a:t>
            </a:r>
          </a:p>
        </p:txBody>
      </p:sp>
      <p:sp>
        <p:nvSpPr>
          <p:cNvPr id="295946" name="Text Box 13"/>
          <p:cNvSpPr txBox="1">
            <a:spLocks noChangeArrowheads="1"/>
          </p:cNvSpPr>
          <p:nvPr/>
        </p:nvSpPr>
        <p:spPr bwMode="auto">
          <a:xfrm>
            <a:off x="1828800" y="2173288"/>
            <a:ext cx="147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/>
              <a:t>Gaussian</a:t>
            </a:r>
          </a:p>
        </p:txBody>
      </p:sp>
      <p:sp>
        <p:nvSpPr>
          <p:cNvPr id="295947" name="Text Box 14"/>
          <p:cNvSpPr txBox="1">
            <a:spLocks noChangeArrowheads="1"/>
          </p:cNvSpPr>
          <p:nvPr/>
        </p:nvSpPr>
        <p:spPr bwMode="auto">
          <a:xfrm>
            <a:off x="2090738" y="5105400"/>
            <a:ext cx="1185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/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1355062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Szeliski</a:t>
            </a:r>
            <a:r>
              <a:rPr lang="en-US" dirty="0"/>
              <a:t> Book</a:t>
            </a:r>
          </a:p>
          <a:p>
            <a:r>
              <a:rPr lang="en-US" dirty="0"/>
              <a:t>Chapter 2 and 3</a:t>
            </a:r>
          </a:p>
        </p:txBody>
      </p:sp>
    </p:spTree>
    <p:extLst>
      <p:ext uri="{BB962C8B-B14F-4D97-AF65-F5344CB8AC3E}">
        <p14:creationId xmlns:p14="http://schemas.microsoft.com/office/powerpoint/2010/main" val="121226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A3B6B07E-A8CA-47FB-9DC6-A66B59FB7C81}" type="slidenum">
              <a:rPr lang="en-US">
                <a:solidFill>
                  <a:srgbClr val="292934"/>
                </a:solidFill>
              </a:rPr>
              <a:pPr/>
              <a:t>7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attempt at a solution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replace each pixel with an average of all the values in its neighborhood</a:t>
            </a:r>
          </a:p>
          <a:p>
            <a:r>
              <a:rPr lang="en-US"/>
              <a:t>Assumptions: </a:t>
            </a:r>
          </a:p>
          <a:p>
            <a:pPr lvl="1"/>
            <a:r>
              <a:rPr lang="en-US"/>
              <a:t>Expect pixels to be like their neighbors</a:t>
            </a:r>
          </a:p>
          <a:p>
            <a:pPr lvl="1"/>
            <a:r>
              <a:rPr lang="en-US"/>
              <a:t>Expect noise processes to be independent from pixel to pixel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35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54A85DC4-E6E7-4118-BC9F-541DD632624D}" type="slidenum">
              <a:rPr lang="en-US">
                <a:solidFill>
                  <a:srgbClr val="292934"/>
                </a:solidFill>
              </a:rPr>
              <a:pPr/>
              <a:t>8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attempt at a solution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replace each pixel with an average of all the values in its neighborhood</a:t>
            </a:r>
          </a:p>
          <a:p>
            <a:r>
              <a:rPr lang="en-US"/>
              <a:t>Moving average in 1D:</a:t>
            </a:r>
          </a:p>
        </p:txBody>
      </p:sp>
      <p:pic>
        <p:nvPicPr>
          <p:cNvPr id="22532" name="Picture 4" descr="smoothing-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4" y="3063241"/>
            <a:ext cx="4669156" cy="340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4" y="3063241"/>
            <a:ext cx="4669156" cy="340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4" y="3063241"/>
            <a:ext cx="4669156" cy="340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4" y="3063241"/>
            <a:ext cx="4669156" cy="340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4" y="3063241"/>
            <a:ext cx="4669156" cy="340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9204964" y="7178042"/>
            <a:ext cx="2270173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68432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97A6F5A7-21B1-4585-B85B-6B8B2C8F55AB}" type="slidenum">
              <a:rPr lang="en-US">
                <a:solidFill>
                  <a:srgbClr val="292934"/>
                </a:solidFill>
              </a:rPr>
              <a:pPr/>
              <a:t>9</a:t>
            </a:fld>
            <a:endParaRPr lang="en-US">
              <a:solidFill>
                <a:srgbClr val="292934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Moving Average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add weights to our moving average</a:t>
            </a:r>
          </a:p>
          <a:p>
            <a:r>
              <a:rPr lang="en-US" i="1"/>
              <a:t>Weights </a:t>
            </a:r>
            <a:r>
              <a:rPr lang="en-US"/>
              <a:t> [1, 1, 1, 1, 1]  / 5 </a:t>
            </a:r>
          </a:p>
        </p:txBody>
      </p:sp>
      <p:pic>
        <p:nvPicPr>
          <p:cNvPr id="23556" name="Picture 4" descr="smoothing-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2" y="3063241"/>
            <a:ext cx="4667250" cy="340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9204964" y="7178042"/>
            <a:ext cx="2270173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80">
                <a:solidFill>
                  <a:srgbClr val="000000"/>
                </a:solidFill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26497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heme/theme1.xml><?xml version="1.0" encoding="utf-8"?>
<a:theme xmlns:a="http://schemas.openxmlformats.org/drawingml/2006/main" name="Default Design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3128</Words>
  <Application>Microsoft Macintosh PowerPoint</Application>
  <PresentationFormat>Widescreen</PresentationFormat>
  <Paragraphs>1856</Paragraphs>
  <Slides>63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9" baseType="lpstr">
      <vt:lpstr>ＭＳ Ｐゴシック</vt:lpstr>
      <vt:lpstr>Arial</vt:lpstr>
      <vt:lpstr>Calibri</vt:lpstr>
      <vt:lpstr>Courier New</vt:lpstr>
      <vt:lpstr>Helvetica Neue</vt:lpstr>
      <vt:lpstr>Monotype Sorts</vt:lpstr>
      <vt:lpstr>Myriad Roman</vt:lpstr>
      <vt:lpstr>Symbol</vt:lpstr>
      <vt:lpstr>Tahoma</vt:lpstr>
      <vt:lpstr>Times</vt:lpstr>
      <vt:lpstr>Times New Roman</vt:lpstr>
      <vt:lpstr>Trebuchet MS</vt:lpstr>
      <vt:lpstr>Wingdings</vt:lpstr>
      <vt:lpstr>Default Design</vt:lpstr>
      <vt:lpstr>Equation</vt:lpstr>
      <vt:lpstr>Photo Editor Photo</vt:lpstr>
      <vt:lpstr>Image Filtering</vt:lpstr>
      <vt:lpstr>Image Filtering</vt:lpstr>
      <vt:lpstr>Image filtering</vt:lpstr>
      <vt:lpstr>Image filtering</vt:lpstr>
      <vt:lpstr>PowerPoint Presentation</vt:lpstr>
      <vt:lpstr>Noise reduction</vt:lpstr>
      <vt:lpstr>First attempt at a solution</vt:lpstr>
      <vt:lpstr>First attempt at a solution</vt:lpstr>
      <vt:lpstr>Weighted Moving Average</vt:lpstr>
      <vt:lpstr>Weighted Moving Average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Averaging filter</vt:lpstr>
      <vt:lpstr>Linear, shift-invariant filters</vt:lpstr>
      <vt:lpstr>Convolution </vt:lpstr>
      <vt:lpstr>Convolution </vt:lpstr>
      <vt:lpstr>Convolution</vt:lpstr>
      <vt:lpstr>Correlation filtering</vt:lpstr>
      <vt:lpstr>Convolution vs. correlation</vt:lpstr>
      <vt:lpstr>Correlation vs. Convolution</vt:lpstr>
      <vt:lpstr>Properties of Convolution</vt:lpstr>
      <vt:lpstr>Example for Correlation filtering calculation</vt:lpstr>
      <vt:lpstr>Example for Convolution filtering calculation</vt:lpstr>
      <vt:lpstr>PowerPoint Presentation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PowerPoint Presentation</vt:lpstr>
      <vt:lpstr>PowerPoint Presentation</vt:lpstr>
      <vt:lpstr>Smoothing with box filter revisited</vt:lpstr>
      <vt:lpstr>Smoothing with box filter revisited</vt:lpstr>
      <vt:lpstr>Gaussian filter</vt:lpstr>
      <vt:lpstr>Gaussian vs. box filtering</vt:lpstr>
      <vt:lpstr>Gaussian Kernel</vt:lpstr>
      <vt:lpstr>Smoothing with a Gaussian</vt:lpstr>
      <vt:lpstr>Gaussian Filters</vt:lpstr>
      <vt:lpstr>How big should the filter be?</vt:lpstr>
      <vt:lpstr>Separable Filtering</vt:lpstr>
      <vt:lpstr>Sharpening revisited</vt:lpstr>
      <vt:lpstr>Sharpening revisited</vt:lpstr>
      <vt:lpstr>Unsharp mask filter</vt:lpstr>
      <vt:lpstr>Boundary issues</vt:lpstr>
      <vt:lpstr>Boundary issues</vt:lpstr>
      <vt:lpstr>Common Types of Noise</vt:lpstr>
      <vt:lpstr>Gaussian noise</vt:lpstr>
      <vt:lpstr>Reducing Gaussian noise</vt:lpstr>
      <vt:lpstr>Reducing salt-and-pepper noise</vt:lpstr>
      <vt:lpstr>Alternative idea: Median filtering</vt:lpstr>
      <vt:lpstr>Median filter</vt:lpstr>
      <vt:lpstr>Median filter</vt:lpstr>
      <vt:lpstr>Gaussian vs. median filtering</vt:lpstr>
      <vt:lpstr>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and Filters</dc:title>
  <dc:creator>Microsoft Office User</dc:creator>
  <cp:lastModifiedBy>Microsoft Office User</cp:lastModifiedBy>
  <cp:revision>38</cp:revision>
  <cp:lastPrinted>2022-02-10T06:49:26Z</cp:lastPrinted>
  <dcterms:created xsi:type="dcterms:W3CDTF">2021-03-01T08:52:23Z</dcterms:created>
  <dcterms:modified xsi:type="dcterms:W3CDTF">2022-02-22T06:19:58Z</dcterms:modified>
</cp:coreProperties>
</file>